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2" r:id="rId3"/>
    <p:sldId id="258" r:id="rId4"/>
    <p:sldId id="298" r:id="rId5"/>
    <p:sldId id="266" r:id="rId6"/>
    <p:sldId id="267" r:id="rId7"/>
    <p:sldId id="271" r:id="rId8"/>
    <p:sldId id="264" r:id="rId9"/>
    <p:sldId id="265" r:id="rId10"/>
    <p:sldId id="273" r:id="rId11"/>
    <p:sldId id="280" r:id="rId12"/>
    <p:sldId id="275" r:id="rId13"/>
    <p:sldId id="274" r:id="rId14"/>
    <p:sldId id="269" r:id="rId15"/>
    <p:sldId id="276" r:id="rId16"/>
    <p:sldId id="277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90" r:id="rId28"/>
    <p:sldId id="291" r:id="rId29"/>
    <p:sldId id="293" r:id="rId30"/>
    <p:sldId id="294" r:id="rId31"/>
    <p:sldId id="296" r:id="rId32"/>
    <p:sldId id="297" r:id="rId33"/>
    <p:sldId id="29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40939"/>
    <a:srgbClr val="D9D9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38" autoAdjust="0"/>
  </p:normalViewPr>
  <p:slideViewPr>
    <p:cSldViewPr>
      <p:cViewPr>
        <p:scale>
          <a:sx n="93" d="100"/>
          <a:sy n="93" d="100"/>
        </p:scale>
        <p:origin x="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33E9-4324-4BFB-A2F2-76F860942C3C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28099-C5CD-4C56-813C-092A79C927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599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Сверху</a:t>
            </a:r>
            <a:r>
              <a:rPr lang="ru-RU" baseline="0" dirty="0" smtClean="0"/>
              <a:t> логотипы </a:t>
            </a:r>
            <a:r>
              <a:rPr lang="ru-RU" baseline="0" dirty="0" err="1" smtClean="0"/>
              <a:t>Интек</a:t>
            </a:r>
            <a:r>
              <a:rPr lang="ru-RU" baseline="0" dirty="0" smtClean="0"/>
              <a:t> и 1с_битрикс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28099-C5CD-4C56-813C-092A79C9271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2803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47788" y="628650"/>
            <a:ext cx="4187825" cy="31416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2598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29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57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C78C9-61A4-3748-89D4-6F5D9F3C170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20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868E7-734D-400D-A711-FE442DD9BD7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365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195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tiff"/><Relationship Id="rId26" Type="http://schemas.openxmlformats.org/officeDocument/2006/relationships/image" Target="../media/image50.png"/><Relationship Id="rId3" Type="http://schemas.openxmlformats.org/officeDocument/2006/relationships/image" Target="../media/image27.tiff"/><Relationship Id="rId21" Type="http://schemas.openxmlformats.org/officeDocument/2006/relationships/image" Target="../media/image45.tif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tiff"/><Relationship Id="rId25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tiff"/><Relationship Id="rId20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tiff"/><Relationship Id="rId23" Type="http://schemas.openxmlformats.org/officeDocument/2006/relationships/image" Target="../media/image47.tiff"/><Relationship Id="rId10" Type="http://schemas.openxmlformats.org/officeDocument/2006/relationships/image" Target="../media/image34.png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tiff"/><Relationship Id="rId22" Type="http://schemas.openxmlformats.org/officeDocument/2006/relationships/image" Target="../media/image46.png"/><Relationship Id="rId27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5" t="22701" r="4287"/>
          <a:stretch/>
        </p:blipFill>
        <p:spPr>
          <a:xfrm>
            <a:off x="-1016" y="0"/>
            <a:ext cx="9145016" cy="5229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3338" y="1915591"/>
            <a:ext cx="6696307" cy="14700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Как подружить </a:t>
            </a:r>
            <a:r>
              <a:rPr lang="ru-RU" b="1" dirty="0" smtClean="0">
                <a:solidFill>
                  <a:schemeClr val="bg1"/>
                </a:solidFill>
              </a:rPr>
              <a:t>интернет-магазин </a:t>
            </a:r>
            <a:r>
              <a:rPr lang="ru-RU" b="1" dirty="0">
                <a:solidFill>
                  <a:schemeClr val="bg1"/>
                </a:solidFill>
              </a:rPr>
              <a:t>с онлайн CRM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5589240"/>
            <a:ext cx="5542384" cy="115212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ТИМУР ХАМЗИН</a:t>
            </a:r>
          </a:p>
          <a:p>
            <a:pPr algn="l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Менеджер проектов компании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Интек</a:t>
            </a:r>
            <a:endParaRPr lang="ru-RU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 descr="C:\Диск A\VAIO Света\интек\наши лого и ФС\логотип инте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0995" y="5789637"/>
            <a:ext cx="1849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6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" y="548680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183706" y="775936"/>
            <a:ext cx="6776583" cy="553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35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Конверсия на пальцах</a:t>
            </a:r>
            <a:endParaRPr lang="ru-RU" sz="35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" t="19514" r="5900" b="20286"/>
          <a:stretch/>
        </p:blipFill>
        <p:spPr>
          <a:xfrm>
            <a:off x="647562" y="2276872"/>
            <a:ext cx="7848872" cy="309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252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31712"/>
            <a:ext cx="7742522" cy="62803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86100" y="3903790"/>
            <a:ext cx="29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12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цифровых каналов коммуникации с клиентами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38796" y="2457180"/>
            <a:ext cx="126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alibri" charset="0"/>
                <a:ea typeface="Calibri" charset="0"/>
                <a:cs typeface="Calibri" charset="0"/>
              </a:rPr>
              <a:t>БЕСПЛАТНО</a:t>
            </a:r>
            <a:endParaRPr lang="ru-RU" sz="18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778079" y="3258815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455380" y="4509120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553943" y="5373216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105671" y="5373216"/>
            <a:ext cx="530225" cy="530225"/>
          </a:xfrm>
          <a:prstGeom prst="ellipse">
            <a:avLst/>
          </a:prstGeom>
          <a:noFill/>
          <a:ln>
            <a:solidFill>
              <a:srgbClr val="6DF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185338" y="4509120"/>
            <a:ext cx="2773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dirty="0">
                <a:solidFill>
                  <a:srgbClr val="00B5FF"/>
                </a:solidFill>
                <a:latin typeface="Calibri" charset="0"/>
                <a:ea typeface="Calibri" charset="0"/>
                <a:cs typeface="Calibri" charset="0"/>
              </a:rPr>
              <a:t>Интегрировано с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CRM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9628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" y="2132856"/>
            <a:ext cx="5398099" cy="3816837"/>
            <a:chOff x="491130" y="1303750"/>
            <a:chExt cx="5924661" cy="408365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91130" y="1303750"/>
              <a:ext cx="5924661" cy="4083658"/>
              <a:chOff x="491131" y="1303751"/>
              <a:chExt cx="5924658" cy="4083664"/>
            </a:xfrm>
          </p:grpSpPr>
          <p:pic>
            <p:nvPicPr>
              <p:cNvPr id="15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936" r="9387"/>
              <a:stretch/>
            </p:blipFill>
            <p:spPr>
              <a:xfrm>
                <a:off x="491131" y="1303751"/>
                <a:ext cx="5924658" cy="4083664"/>
              </a:xfrm>
              <a:prstGeom prst="rect">
                <a:avLst/>
              </a:prstGeom>
            </p:spPr>
          </p:pic>
          <p:pic>
            <p:nvPicPr>
              <p:cNvPr id="16" name="Изображение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13" t="1262" r="51650" b="39510"/>
              <a:stretch/>
            </p:blipFill>
            <p:spPr>
              <a:xfrm>
                <a:off x="1739112" y="1990630"/>
                <a:ext cx="2956655" cy="2959742"/>
              </a:xfrm>
              <a:prstGeom prst="ellipse">
                <a:avLst/>
              </a:prstGeom>
            </p:spPr>
          </p:pic>
        </p:grpSp>
        <p:pic>
          <p:nvPicPr>
            <p:cNvPr id="10" name="Picture 2" descr="C:\Users\filippov\Desktop\Untitled-2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183" y="1580309"/>
              <a:ext cx="246045" cy="400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filippov\Desktop\Untitled-3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530" y="1694114"/>
              <a:ext cx="346241" cy="232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filippov\Desktop\01.png"/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75" y="2906266"/>
              <a:ext cx="304800" cy="317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C:\Users\filippov\Desktop\06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069" y="2510350"/>
              <a:ext cx="346397" cy="240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 descr="C:\Users\filippov\Desktop\07.png"/>
            <p:cNvPicPr>
              <a:picLocks noChangeAspect="1" noChangeArrowheads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26" y="2007041"/>
              <a:ext cx="334755" cy="324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5004048" y="1986110"/>
            <a:ext cx="4544016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Мессенджеры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Формы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Онлайн-чаты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Телефонные звонки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E-mail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Офлайн магазины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Интернет-магазины</a:t>
            </a:r>
          </a:p>
          <a:p>
            <a:pPr marL="360363" indent="-360363">
              <a:spcBef>
                <a:spcPts val="291"/>
              </a:spcBef>
              <a:spcAft>
                <a:spcPts val="291"/>
              </a:spcAft>
              <a:buClr>
                <a:srgbClr val="00A8EA"/>
              </a:buClr>
              <a:buFont typeface="Arial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 другие</a:t>
            </a:r>
          </a:p>
        </p:txBody>
      </p:sp>
      <p:pic>
        <p:nvPicPr>
          <p:cNvPr id="19" name="Picture 2" descr="C:\Users\filippov\Desktop\Untitled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-1" y="454207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26922" y="667513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Какие бывают каналы?</a:t>
            </a:r>
            <a:endParaRPr lang="ru-RU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704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692696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9570" y="881003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Сохранять входящие заявки из всех источников!</a:t>
            </a:r>
          </a:p>
          <a:p>
            <a:endParaRPr lang="ru-RU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4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2798997"/>
            <a:ext cx="43130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Упростить процессы коммуникации с клиентами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Упростить ввод и получение информации о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лидах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и клиентах</a:t>
            </a:r>
          </a:p>
          <a:p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Убыстрить процедуру оплаты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298860"/>
            <a:ext cx="3299091" cy="303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02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-1" y="476672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0994" y="3068960"/>
            <a:ext cx="3713406" cy="232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Создание нескольких «линий» (например: для продаж и поддержки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)</a:t>
            </a:r>
            <a:endParaRPr lang="ru-RU" sz="14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Идентификация клиента в 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Запись всех «разговоров» в 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CRM</a:t>
            </a: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Статистика по работе с сообщениями 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клиентов</a:t>
            </a:r>
            <a:endParaRPr lang="ru-RU" sz="14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Анализ уровня удовлетворенности клиента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21572" y="3065835"/>
            <a:ext cx="354637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Объединение всех цифровых каналов коммуникаций с 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клиентами </a:t>
            </a:r>
            <a:r>
              <a:rPr lang="ru-RU" sz="14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Вконтакте</a:t>
            </a: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</a:t>
            </a:r>
            <a:r>
              <a:rPr 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Facebook</a:t>
            </a: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Телеграмм, </a:t>
            </a:r>
            <a:r>
              <a:rPr 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Skype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в планах: </a:t>
            </a:r>
            <a:r>
              <a:rPr lang="en-US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Viber, </a:t>
            </a:r>
            <a:r>
              <a:rPr lang="en-US" sz="1400" b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Whatsapp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и другие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Распределение </a:t>
            </a: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сообщений по правилам 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очереди</a:t>
            </a:r>
            <a:endParaRPr lang="ru-RU" sz="14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Перенаправление сообщений другим </a:t>
            </a:r>
            <a:r>
              <a:rPr lang="ru-RU" sz="1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сотрудникам</a:t>
            </a:r>
            <a:endParaRPr lang="ru-RU" sz="1400" b="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Clr>
                <a:srgbClr val="3991E0"/>
              </a:buClr>
              <a:buFont typeface="Arial" panose="020B0604020202020204" pitchFamily="34" charset="0"/>
              <a:buChar char="•"/>
            </a:pPr>
            <a:r>
              <a:rPr lang="ru-RU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Общение с клиентом в реальном времени 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 cstate="print">
            <a:alphaModFix/>
            <a:grayscl/>
          </a:blip>
          <a:stretch>
            <a:fillRect/>
          </a:stretch>
        </p:blipFill>
        <p:spPr>
          <a:xfrm>
            <a:off x="6456904" y="2002421"/>
            <a:ext cx="544273" cy="54670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 rotWithShape="1">
          <a:blip r:embed="rId3" cstate="print">
            <a:alphaModFix/>
            <a:grayscl/>
          </a:blip>
          <a:srcRect l="17309" t="18598" r="18384" b="15283"/>
          <a:stretch/>
        </p:blipFill>
        <p:spPr>
          <a:xfrm>
            <a:off x="5582396" y="2002996"/>
            <a:ext cx="548912" cy="56437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4" cstate="print"/>
          <a:srcRect l="4990" t="7990" r="13178" b="9000"/>
          <a:stretch/>
        </p:blipFill>
        <p:spPr>
          <a:xfrm>
            <a:off x="4673280" y="1968559"/>
            <a:ext cx="549126" cy="55703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0897" y="2029911"/>
            <a:ext cx="420839" cy="420839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95736" y="2029911"/>
            <a:ext cx="434332" cy="434332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8231" y="1933744"/>
            <a:ext cx="600028" cy="586937"/>
          </a:xfrm>
          <a:prstGeom prst="rect">
            <a:avLst/>
          </a:prstGeom>
        </p:spPr>
      </p:pic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19570" y="664979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Открытые линии в Битрикс24</a:t>
            </a:r>
            <a:endParaRPr lang="ru-RU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8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Прямоугольник 90"/>
          <p:cNvSpPr/>
          <p:nvPr/>
        </p:nvSpPr>
        <p:spPr>
          <a:xfrm>
            <a:off x="-1" y="476672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Rectángulo redondeado 55"/>
          <p:cNvSpPr/>
          <p:nvPr/>
        </p:nvSpPr>
        <p:spPr>
          <a:xfrm>
            <a:off x="1036644" y="2060848"/>
            <a:ext cx="632593" cy="64222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614909"/>
            <a:ext cx="2556872" cy="1335602"/>
          </a:xfrm>
          <a:prstGeom prst="rect">
            <a:avLst/>
          </a:prstGeom>
          <a:ln w="9525">
            <a:solidFill>
              <a:srgbClr val="66CCFF"/>
            </a:solidFill>
          </a:ln>
        </p:spPr>
      </p:pic>
      <p:grpSp>
        <p:nvGrpSpPr>
          <p:cNvPr id="20" name="Группа 19"/>
          <p:cNvGrpSpPr/>
          <p:nvPr/>
        </p:nvGrpSpPr>
        <p:grpSpPr>
          <a:xfrm>
            <a:off x="306212" y="2186353"/>
            <a:ext cx="8477051" cy="3932543"/>
            <a:chOff x="487437" y="1121660"/>
            <a:chExt cx="8477051" cy="3932542"/>
          </a:xfrm>
        </p:grpSpPr>
        <p:pic>
          <p:nvPicPr>
            <p:cNvPr id="41" name="Picture 2" descr="http://implantcentr.ru/wp-content/uploads/2014/10/viber.png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122" y="4352656"/>
              <a:ext cx="701546" cy="70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Скругленный прямоугольник 15"/>
            <p:cNvSpPr/>
            <p:nvPr/>
          </p:nvSpPr>
          <p:spPr>
            <a:xfrm>
              <a:off x="2662095" y="2546444"/>
              <a:ext cx="2927509" cy="1547062"/>
            </a:xfrm>
            <a:prstGeom prst="roundRect">
              <a:avLst>
                <a:gd name="adj" fmla="val 4153"/>
              </a:avLst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дзаголовок 2"/>
            <p:cNvSpPr txBox="1">
              <a:spLocks/>
            </p:cNvSpPr>
            <p:nvPr/>
          </p:nvSpPr>
          <p:spPr>
            <a:xfrm>
              <a:off x="4905094" y="2842663"/>
              <a:ext cx="281115" cy="3770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dirty="0"/>
                <a:t>М</a:t>
              </a:r>
            </a:p>
          </p:txBody>
        </p:sp>
        <p:pic>
          <p:nvPicPr>
            <p:cNvPr id="14" name="Picture 4" descr="C:\Users\filippov\Desktop\circle (4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022" y="2761928"/>
              <a:ext cx="325335" cy="325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filippov\Desktop\circl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870" y="2763074"/>
              <a:ext cx="325082" cy="325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 descr="C:\Users\filippov\Desktop\circle (1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022" y="3188751"/>
              <a:ext cx="324970" cy="324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Прямая соединительная линия 44"/>
            <p:cNvCxnSpPr>
              <a:stCxn id="24" idx="3"/>
              <a:endCxn id="24" idx="3"/>
            </p:cNvCxnSpPr>
            <p:nvPr/>
          </p:nvCxnSpPr>
          <p:spPr>
            <a:xfrm>
              <a:off x="4053842" y="2924597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Группа 50"/>
            <p:cNvGrpSpPr/>
            <p:nvPr/>
          </p:nvGrpSpPr>
          <p:grpSpPr>
            <a:xfrm>
              <a:off x="3217201" y="2819462"/>
              <a:ext cx="836641" cy="206614"/>
              <a:chOff x="3100131" y="2357383"/>
              <a:chExt cx="836641" cy="206614"/>
            </a:xfrm>
          </p:grpSpPr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3131840" y="2375295"/>
                <a:ext cx="804932" cy="174445"/>
              </a:xfrm>
              <a:prstGeom prst="roundRect">
                <a:avLst/>
              </a:prstGeom>
              <a:solidFill>
                <a:srgbClr val="BCE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одзаголовок 2"/>
              <p:cNvSpPr txBox="1">
                <a:spLocks/>
              </p:cNvSpPr>
              <p:nvPr/>
            </p:nvSpPr>
            <p:spPr>
              <a:xfrm>
                <a:off x="3100131" y="2357383"/>
                <a:ext cx="836641" cy="20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ru-RU" sz="500" dirty="0"/>
                  <a:t>Юрий Волошин</a:t>
                </a:r>
              </a:p>
            </p:txBody>
          </p:sp>
          <p:grpSp>
            <p:nvGrpSpPr>
              <p:cNvPr id="49" name="Группа 48"/>
              <p:cNvGrpSpPr/>
              <p:nvPr/>
            </p:nvGrpSpPr>
            <p:grpSpPr>
              <a:xfrm>
                <a:off x="3831714" y="2433854"/>
                <a:ext cx="43800" cy="43799"/>
                <a:chOff x="5292079" y="1707654"/>
                <a:chExt cx="43800" cy="43799"/>
              </a:xfrm>
            </p:grpSpPr>
            <p:cxnSp>
              <p:nvCxnSpPr>
                <p:cNvPr id="48" name="Прямая соединительная линия 47"/>
                <p:cNvCxnSpPr/>
                <p:nvPr/>
              </p:nvCxnSpPr>
              <p:spPr>
                <a:xfrm>
                  <a:off x="5292080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Прямая соединительная линия 63"/>
                <p:cNvCxnSpPr/>
                <p:nvPr/>
              </p:nvCxnSpPr>
              <p:spPr>
                <a:xfrm flipH="1">
                  <a:off x="5292079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9" name="Скругленный прямоугольник 68"/>
            <p:cNvSpPr/>
            <p:nvPr/>
          </p:nvSpPr>
          <p:spPr>
            <a:xfrm>
              <a:off x="3248910" y="3252839"/>
              <a:ext cx="875960" cy="174445"/>
            </a:xfrm>
            <a:prstGeom prst="roundRect">
              <a:avLst/>
            </a:prstGeom>
            <a:solidFill>
              <a:srgbClr val="BCE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4" name="Группа 73"/>
            <p:cNvGrpSpPr/>
            <p:nvPr/>
          </p:nvGrpSpPr>
          <p:grpSpPr>
            <a:xfrm>
              <a:off x="4606433" y="2824584"/>
              <a:ext cx="836641" cy="206614"/>
              <a:chOff x="3100131" y="2362505"/>
              <a:chExt cx="836641" cy="206614"/>
            </a:xfrm>
          </p:grpSpPr>
          <p:sp>
            <p:nvSpPr>
              <p:cNvPr id="75" name="Скругленный прямоугольник 74"/>
              <p:cNvSpPr/>
              <p:nvPr/>
            </p:nvSpPr>
            <p:spPr>
              <a:xfrm>
                <a:off x="3131840" y="2375295"/>
                <a:ext cx="804932" cy="174445"/>
              </a:xfrm>
              <a:prstGeom prst="roundRect">
                <a:avLst/>
              </a:prstGeom>
              <a:solidFill>
                <a:srgbClr val="BCE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одзаголовок 2"/>
              <p:cNvSpPr txBox="1">
                <a:spLocks/>
              </p:cNvSpPr>
              <p:nvPr/>
            </p:nvSpPr>
            <p:spPr>
              <a:xfrm>
                <a:off x="3100131" y="2362505"/>
                <a:ext cx="836641" cy="20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ru-RU" sz="500" dirty="0"/>
                  <a:t>Сергей Кулешов</a:t>
                </a:r>
              </a:p>
            </p:txBody>
          </p:sp>
          <p:grpSp>
            <p:nvGrpSpPr>
              <p:cNvPr id="77" name="Группа 76"/>
              <p:cNvGrpSpPr/>
              <p:nvPr/>
            </p:nvGrpSpPr>
            <p:grpSpPr>
              <a:xfrm>
                <a:off x="3831714" y="2433854"/>
                <a:ext cx="43800" cy="43799"/>
                <a:chOff x="5292079" y="1707654"/>
                <a:chExt cx="43800" cy="43799"/>
              </a:xfrm>
            </p:grpSpPr>
            <p:cxnSp>
              <p:nvCxnSpPr>
                <p:cNvPr id="78" name="Прямая соединительная линия 77"/>
                <p:cNvCxnSpPr/>
                <p:nvPr/>
              </p:nvCxnSpPr>
              <p:spPr>
                <a:xfrm>
                  <a:off x="5292080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я соединительная линия 78"/>
                <p:cNvCxnSpPr/>
                <p:nvPr/>
              </p:nvCxnSpPr>
              <p:spPr>
                <a:xfrm flipH="1">
                  <a:off x="5292079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" name="Группа 80"/>
            <p:cNvGrpSpPr/>
            <p:nvPr/>
          </p:nvGrpSpPr>
          <p:grpSpPr>
            <a:xfrm>
              <a:off x="4606433" y="3236315"/>
              <a:ext cx="836641" cy="206614"/>
              <a:chOff x="3100131" y="2358771"/>
              <a:chExt cx="836641" cy="206614"/>
            </a:xfrm>
          </p:grpSpPr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3131840" y="2375295"/>
                <a:ext cx="804932" cy="174445"/>
              </a:xfrm>
              <a:prstGeom prst="roundRect">
                <a:avLst/>
              </a:prstGeom>
              <a:solidFill>
                <a:srgbClr val="BCED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одзаголовок 2"/>
              <p:cNvSpPr txBox="1">
                <a:spLocks/>
              </p:cNvSpPr>
              <p:nvPr/>
            </p:nvSpPr>
            <p:spPr>
              <a:xfrm>
                <a:off x="3100131" y="2358771"/>
                <a:ext cx="836641" cy="2066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3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ru-RU" sz="500" dirty="0"/>
                  <a:t>Наталья </a:t>
                </a:r>
                <a:r>
                  <a:rPr lang="ru-RU" sz="500" dirty="0" err="1"/>
                  <a:t>Грихина</a:t>
                </a:r>
                <a:endParaRPr lang="ru-RU" sz="500" dirty="0"/>
              </a:p>
            </p:txBody>
          </p:sp>
          <p:grpSp>
            <p:nvGrpSpPr>
              <p:cNvPr id="84" name="Группа 83"/>
              <p:cNvGrpSpPr/>
              <p:nvPr/>
            </p:nvGrpSpPr>
            <p:grpSpPr>
              <a:xfrm>
                <a:off x="3831714" y="2433854"/>
                <a:ext cx="43800" cy="43799"/>
                <a:chOff x="5292079" y="1707654"/>
                <a:chExt cx="43800" cy="43799"/>
              </a:xfrm>
            </p:grpSpPr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>
                  <a:off x="5292080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 flipH="1">
                  <a:off x="5292079" y="1707654"/>
                  <a:ext cx="43799" cy="43799"/>
                </a:xfrm>
                <a:prstGeom prst="line">
                  <a:avLst/>
                </a:prstGeom>
                <a:ln>
                  <a:solidFill>
                    <a:srgbClr val="9CD2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5" name="Прямая со стрелкой 64"/>
            <p:cNvCxnSpPr/>
            <p:nvPr/>
          </p:nvCxnSpPr>
          <p:spPr>
            <a:xfrm flipV="1">
              <a:off x="5678072" y="2068224"/>
              <a:ext cx="620112" cy="529859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/>
            <p:cNvCxnSpPr/>
            <p:nvPr/>
          </p:nvCxnSpPr>
          <p:spPr>
            <a:xfrm>
              <a:off x="5678898" y="3699132"/>
              <a:ext cx="504056" cy="532725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Прямая соединительная линия 1036"/>
            <p:cNvCxnSpPr/>
            <p:nvPr/>
          </p:nvCxnSpPr>
          <p:spPr>
            <a:xfrm>
              <a:off x="1888213" y="3087263"/>
              <a:ext cx="493965" cy="11874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2" descr="C:\Users\filippov\Desktop\Untitled-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173" y="1675407"/>
              <a:ext cx="392817" cy="39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filippov\Desktop\Untitled-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128" y="2784099"/>
              <a:ext cx="361768" cy="36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filippov\Desktop\logo-vk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173" y="2229753"/>
              <a:ext cx="392817" cy="39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filippov\Desktop\Telegram_logo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201" y="1121660"/>
              <a:ext cx="392218" cy="39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filippov\Desktop\Whatsapp-logo-vector.png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09" y="3881666"/>
              <a:ext cx="389744" cy="392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39" name="Прямая соединительная линия 1038"/>
            <p:cNvCxnSpPr/>
            <p:nvPr/>
          </p:nvCxnSpPr>
          <p:spPr>
            <a:xfrm flipV="1">
              <a:off x="1959150" y="3259661"/>
              <a:ext cx="518054" cy="367447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Прямая соединительная линия 1040"/>
            <p:cNvCxnSpPr/>
            <p:nvPr/>
          </p:nvCxnSpPr>
          <p:spPr>
            <a:xfrm flipV="1">
              <a:off x="1936098" y="3349987"/>
              <a:ext cx="593845" cy="743519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Прямая соединительная линия 1042"/>
            <p:cNvCxnSpPr/>
            <p:nvPr/>
          </p:nvCxnSpPr>
          <p:spPr>
            <a:xfrm flipV="1">
              <a:off x="1976290" y="3511222"/>
              <a:ext cx="557096" cy="1247748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единительная линия 95"/>
            <p:cNvCxnSpPr/>
            <p:nvPr/>
          </p:nvCxnSpPr>
          <p:spPr>
            <a:xfrm flipH="1" flipV="1">
              <a:off x="1733896" y="1550216"/>
              <a:ext cx="796048" cy="1072354"/>
            </a:xfrm>
            <a:prstGeom prst="line">
              <a:avLst/>
            </a:prstGeom>
            <a:ln w="19050">
              <a:solidFill>
                <a:srgbClr val="00B0F0"/>
              </a:solidFill>
              <a:prstDash val="solid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1936098" y="2174363"/>
              <a:ext cx="593845" cy="681584"/>
            </a:xfrm>
            <a:prstGeom prst="line">
              <a:avLst/>
            </a:prstGeom>
            <a:ln>
              <a:solidFill>
                <a:srgbClr val="00B0F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1902005" y="2548547"/>
              <a:ext cx="551134" cy="382228"/>
            </a:xfrm>
            <a:prstGeom prst="line">
              <a:avLst/>
            </a:prstGeom>
            <a:ln>
              <a:solidFill>
                <a:srgbClr val="00B0F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17991" y="3312292"/>
              <a:ext cx="407845" cy="407845"/>
            </a:xfrm>
            <a:prstGeom prst="rect">
              <a:avLst/>
            </a:prstGeom>
          </p:spPr>
        </p:pic>
        <p:cxnSp>
          <p:nvCxnSpPr>
            <p:cNvPr id="99" name="Прямая соединительная линия 98"/>
            <p:cNvCxnSpPr/>
            <p:nvPr/>
          </p:nvCxnSpPr>
          <p:spPr>
            <a:xfrm flipV="1">
              <a:off x="1910698" y="3211908"/>
              <a:ext cx="507909" cy="149113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Группа 7"/>
            <p:cNvGrpSpPr/>
            <p:nvPr/>
          </p:nvGrpSpPr>
          <p:grpSpPr>
            <a:xfrm>
              <a:off x="487437" y="3836884"/>
              <a:ext cx="501196" cy="1007642"/>
              <a:chOff x="3205612" y="-553531"/>
              <a:chExt cx="501196" cy="1007642"/>
            </a:xfrm>
          </p:grpSpPr>
          <p:pic>
            <p:nvPicPr>
              <p:cNvPr id="60" name="Изображение 59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5042" t="12860" r="75000" b="14885"/>
              <a:stretch/>
            </p:blipFill>
            <p:spPr>
              <a:xfrm>
                <a:off x="3205612" y="-553531"/>
                <a:ext cx="501196" cy="1007642"/>
              </a:xfrm>
              <a:prstGeom prst="rect">
                <a:avLst/>
              </a:prstGeom>
            </p:spPr>
          </p:pic>
          <p:pic>
            <p:nvPicPr>
              <p:cNvPr id="63" name="Изображение 62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306777" y="-452586"/>
                <a:ext cx="205245" cy="205245"/>
              </a:xfrm>
              <a:prstGeom prst="rect">
                <a:avLst/>
              </a:prstGeom>
            </p:spPr>
          </p:pic>
        </p:grpSp>
        <p:grpSp>
          <p:nvGrpSpPr>
            <p:cNvPr id="7" name="Группа 6"/>
            <p:cNvGrpSpPr/>
            <p:nvPr/>
          </p:nvGrpSpPr>
          <p:grpSpPr>
            <a:xfrm>
              <a:off x="493858" y="2598689"/>
              <a:ext cx="501196" cy="1007642"/>
              <a:chOff x="2641161" y="-553531"/>
              <a:chExt cx="501196" cy="1007642"/>
            </a:xfrm>
          </p:grpSpPr>
          <p:pic>
            <p:nvPicPr>
              <p:cNvPr id="61" name="Изображение 60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27702" t="12478" r="52340" b="15268"/>
              <a:stretch/>
            </p:blipFill>
            <p:spPr>
              <a:xfrm>
                <a:off x="2641161" y="-553531"/>
                <a:ext cx="501196" cy="1007642"/>
              </a:xfrm>
              <a:prstGeom prst="rect">
                <a:avLst/>
              </a:prstGeom>
            </p:spPr>
          </p:pic>
          <p:pic>
            <p:nvPicPr>
              <p:cNvPr id="66" name="Изображение 6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720774" y="-452586"/>
                <a:ext cx="211826" cy="211826"/>
              </a:xfrm>
              <a:prstGeom prst="rect">
                <a:avLst/>
              </a:prstGeom>
            </p:spPr>
          </p:pic>
        </p:grpSp>
        <p:grpSp>
          <p:nvGrpSpPr>
            <p:cNvPr id="4" name="Группа 3"/>
            <p:cNvGrpSpPr/>
            <p:nvPr/>
          </p:nvGrpSpPr>
          <p:grpSpPr>
            <a:xfrm>
              <a:off x="492065" y="1316543"/>
              <a:ext cx="501196" cy="1007642"/>
              <a:chOff x="2056623" y="-553531"/>
              <a:chExt cx="501196" cy="1007642"/>
            </a:xfrm>
          </p:grpSpPr>
          <p:pic>
            <p:nvPicPr>
              <p:cNvPr id="62" name="Изображение 61"/>
              <p:cNvPicPr>
                <a:picLocks noChangeAspect="1"/>
              </p:cNvPicPr>
              <p:nvPr/>
            </p:nvPicPr>
            <p:blipFill rotWithShape="1">
              <a:blip r:embed="rId14" cstate="print"/>
              <a:srcRect l="49873" t="11830" r="30169" b="15916"/>
              <a:stretch/>
            </p:blipFill>
            <p:spPr>
              <a:xfrm>
                <a:off x="2056623" y="-553531"/>
                <a:ext cx="501196" cy="1007642"/>
              </a:xfrm>
              <a:prstGeom prst="rect">
                <a:avLst/>
              </a:prstGeom>
            </p:spPr>
          </p:pic>
          <p:pic>
            <p:nvPicPr>
              <p:cNvPr id="67" name="Изображение 66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088605" y="-493090"/>
                <a:ext cx="292637" cy="286252"/>
              </a:xfrm>
              <a:prstGeom prst="rect">
                <a:avLst/>
              </a:prstGeom>
            </p:spPr>
          </p:pic>
        </p:grpSp>
        <p:cxnSp>
          <p:nvCxnSpPr>
            <p:cNvPr id="80" name="Прямая со стрелкой 79"/>
            <p:cNvCxnSpPr/>
            <p:nvPr/>
          </p:nvCxnSpPr>
          <p:spPr>
            <a:xfrm>
              <a:off x="5754099" y="3548791"/>
              <a:ext cx="504056" cy="532725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18" cstate="print"/>
            <a:srcRect t="4788" r="5339" b="27913"/>
            <a:stretch/>
          </p:blipFill>
          <p:spPr>
            <a:xfrm>
              <a:off x="2907527" y="3212528"/>
              <a:ext cx="322273" cy="306857"/>
            </a:xfrm>
            <a:prstGeom prst="ellipse">
              <a:avLst/>
            </a:prstGeom>
          </p:spPr>
        </p:pic>
        <p:sp>
          <p:nvSpPr>
            <p:cNvPr id="87" name="Подзаголовок 2"/>
            <p:cNvSpPr txBox="1">
              <a:spLocks/>
            </p:cNvSpPr>
            <p:nvPr/>
          </p:nvSpPr>
          <p:spPr>
            <a:xfrm>
              <a:off x="3220791" y="3247929"/>
              <a:ext cx="1221147" cy="2066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500" dirty="0"/>
                <a:t>Екатерина Шеленкова</a:t>
              </a:r>
            </a:p>
          </p:txBody>
        </p:sp>
        <p:pic>
          <p:nvPicPr>
            <p:cNvPr id="120" name="Изображение 119"/>
            <p:cNvPicPr>
              <a:picLocks noChangeAspect="1"/>
            </p:cNvPicPr>
            <p:nvPr/>
          </p:nvPicPr>
          <p:blipFill rotWithShape="1">
            <a:blip r:embed="rId19" cstate="print"/>
            <a:srcRect t="4788" r="5339" b="27913"/>
            <a:stretch/>
          </p:blipFill>
          <p:spPr>
            <a:xfrm>
              <a:off x="6298184" y="1457729"/>
              <a:ext cx="364805" cy="347354"/>
            </a:xfrm>
            <a:prstGeom prst="ellipse">
              <a:avLst/>
            </a:prstGeom>
          </p:spPr>
        </p:pic>
        <p:pic>
          <p:nvPicPr>
            <p:cNvPr id="122" name="Изображение 12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546029" y="2237131"/>
              <a:ext cx="122298" cy="122298"/>
            </a:xfrm>
            <a:prstGeom prst="ellipse">
              <a:avLst/>
            </a:prstGeom>
          </p:spPr>
        </p:pic>
        <p:pic>
          <p:nvPicPr>
            <p:cNvPr id="123" name="Изображение 122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86668" y="1631406"/>
              <a:ext cx="177551" cy="173677"/>
            </a:xfrm>
            <a:prstGeom prst="rect">
              <a:avLst/>
            </a:prstGeom>
          </p:spPr>
        </p:pic>
        <p:grpSp>
          <p:nvGrpSpPr>
            <p:cNvPr id="3" name="Группа 2"/>
            <p:cNvGrpSpPr/>
            <p:nvPr/>
          </p:nvGrpSpPr>
          <p:grpSpPr>
            <a:xfrm>
              <a:off x="6381473" y="3243830"/>
              <a:ext cx="2583015" cy="1720345"/>
              <a:chOff x="6068836" y="3279809"/>
              <a:chExt cx="2583015" cy="1720345"/>
            </a:xfrm>
          </p:grpSpPr>
          <p:pic>
            <p:nvPicPr>
              <p:cNvPr id="1033" name="Picture 9" descr="C:\Users\filippov\Desktop\мессенджер-(2).pn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3380154"/>
                <a:ext cx="2495675" cy="1620000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5" descr="C:\Users\filippov\Desktop\circle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8836" y="3279809"/>
                <a:ext cx="325082" cy="3250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Изображение 123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274773" y="3764291"/>
                <a:ext cx="137599" cy="137599"/>
              </a:xfrm>
              <a:prstGeom prst="ellipse">
                <a:avLst/>
              </a:prstGeom>
            </p:spPr>
          </p:pic>
          <p:pic>
            <p:nvPicPr>
              <p:cNvPr id="125" name="Изображение 124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6254797" y="3901890"/>
                <a:ext cx="177551" cy="173677"/>
              </a:xfrm>
              <a:prstGeom prst="rect">
                <a:avLst/>
              </a:prstGeom>
            </p:spPr>
          </p:pic>
          <p:pic>
            <p:nvPicPr>
              <p:cNvPr id="126" name="Изображение 125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906986" y="3406863"/>
                <a:ext cx="137599" cy="137599"/>
              </a:xfrm>
              <a:prstGeom prst="ellipse">
                <a:avLst/>
              </a:prstGeom>
            </p:spPr>
          </p:pic>
        </p:grpSp>
      </p:grpSp>
      <p:sp>
        <p:nvSpPr>
          <p:cNvPr id="17" name="Прямоугольник 16"/>
          <p:cNvSpPr/>
          <p:nvPr/>
        </p:nvSpPr>
        <p:spPr>
          <a:xfrm>
            <a:off x="2362331" y="1832707"/>
            <a:ext cx="33147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>
              <a:spcBef>
                <a:spcPts val="400"/>
              </a:spcBef>
              <a:buClr>
                <a:srgbClr val="00B0F0"/>
              </a:buClr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Собирают сообщения со всех  каналов.</a:t>
            </a:r>
          </a:p>
          <a:p>
            <a:pPr marL="285743" indent="-285743">
              <a:spcBef>
                <a:spcPts val="400"/>
              </a:spcBef>
              <a:buClr>
                <a:srgbClr val="00B0F0"/>
              </a:buClr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Распределяют по очереди.</a:t>
            </a:r>
          </a:p>
          <a:p>
            <a:pPr marL="285743" indent="-285743">
              <a:spcBef>
                <a:spcPts val="400"/>
              </a:spcBef>
              <a:buClr>
                <a:srgbClr val="00B0F0"/>
              </a:buClr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Маршрутизируют. </a:t>
            </a:r>
          </a:p>
          <a:p>
            <a:pPr marL="285743" indent="-285743">
              <a:spcBef>
                <a:spcPts val="400"/>
              </a:spcBef>
              <a:buClr>
                <a:srgbClr val="00B0F0"/>
              </a:buClr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режиме реального времени.</a:t>
            </a:r>
          </a:p>
        </p:txBody>
      </p:sp>
      <p:pic>
        <p:nvPicPr>
          <p:cNvPr id="130" name="Изображение 12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427" y="4816177"/>
            <a:ext cx="1603086" cy="293064"/>
          </a:xfrm>
          <a:prstGeom prst="rect">
            <a:avLst/>
          </a:prstGeom>
        </p:spPr>
      </p:pic>
      <p:cxnSp>
        <p:nvCxnSpPr>
          <p:cNvPr id="131" name="Прямая со стрелкой 130"/>
          <p:cNvCxnSpPr/>
          <p:nvPr/>
        </p:nvCxnSpPr>
        <p:spPr>
          <a:xfrm>
            <a:off x="7483095" y="4047514"/>
            <a:ext cx="0" cy="294177"/>
          </a:xfrm>
          <a:prstGeom prst="straightConnector1">
            <a:avLst/>
          </a:prstGeom>
          <a:ln w="19050">
            <a:solidFill>
              <a:srgbClr val="00B0F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H="1" flipV="1">
            <a:off x="1641138" y="2538784"/>
            <a:ext cx="796048" cy="1072354"/>
          </a:xfrm>
          <a:prstGeom prst="line">
            <a:avLst/>
          </a:prstGeom>
          <a:ln w="19050">
            <a:solidFill>
              <a:srgbClr val="00B0F0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464847" y="4100316"/>
            <a:ext cx="0" cy="193217"/>
          </a:xfrm>
          <a:prstGeom prst="line">
            <a:avLst/>
          </a:prstGeom>
          <a:ln w="15875">
            <a:solidFill>
              <a:srgbClr val="00B3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>
            <a:off x="4859383" y="4107460"/>
            <a:ext cx="0" cy="193217"/>
          </a:xfrm>
          <a:prstGeom prst="line">
            <a:avLst/>
          </a:prstGeom>
          <a:ln w="15875">
            <a:solidFill>
              <a:srgbClr val="00B3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3881775" y="3992584"/>
            <a:ext cx="188411" cy="839"/>
          </a:xfrm>
          <a:prstGeom prst="line">
            <a:avLst/>
          </a:prstGeom>
          <a:ln w="15875">
            <a:solidFill>
              <a:srgbClr val="00B3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Изображение 91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5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277" y="5848506"/>
            <a:ext cx="519610" cy="94991"/>
          </a:xfrm>
          <a:prstGeom prst="rect">
            <a:avLst/>
          </a:prstGeom>
        </p:spPr>
      </p:pic>
      <p:pic>
        <p:nvPicPr>
          <p:cNvPr id="94" name="Picture 5" descr="C:\Users\filippov\Desktop\circle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4737" y="4930604"/>
            <a:ext cx="109150" cy="1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:\Users\filippov\Desktop\Untitled-2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4218" y="6194987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Прямоугольник 99"/>
          <p:cNvSpPr/>
          <p:nvPr/>
        </p:nvSpPr>
        <p:spPr>
          <a:xfrm>
            <a:off x="651542" y="664979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/>
                <a:cs typeface="Calibri"/>
              </a:rPr>
              <a:t>Как работают открытые линии</a:t>
            </a:r>
            <a:endParaRPr lang="ru-RU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80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476672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54754" y="2797029"/>
            <a:ext cx="4277286" cy="345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Один онлайн-чат – одна открытая линия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Легко поставить на любой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сайт (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HTML-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код)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внешнего вида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Настройка параметров показа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Публичная страница для открытой линии (например, канал для отдела маркетинга, продаж)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 с Открытыми линиями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Интеграция с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CRM 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Clr>
                <a:srgbClr val="00A9FD"/>
              </a:buClr>
              <a:buFont typeface="Arial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Адаптивный дизайн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809" y="453881"/>
            <a:ext cx="6396358" cy="816714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pPr algn="l"/>
            <a:r>
              <a:rPr lang="ru-RU" sz="3500" b="1" dirty="0">
                <a:solidFill>
                  <a:schemeClr val="bg1"/>
                </a:solidFill>
              </a:rPr>
              <a:t>Онлайн-чат на сайт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186" y="1700808"/>
            <a:ext cx="446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Онлайн-чат на сайт становится одним из </a:t>
            </a:r>
            <a:r>
              <a:rPr lang="ru-RU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каналов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открытых линий 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74707" t="10508" r="3393" b="9946"/>
          <a:stretch/>
        </p:blipFill>
        <p:spPr>
          <a:xfrm>
            <a:off x="5724494" y="472045"/>
            <a:ext cx="2669346" cy="63723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xmlns="" val="248224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3885625"/>
            <a:ext cx="9143999" cy="2972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1" y="297604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612227"/>
            <a:ext cx="4230072" cy="2130425"/>
          </a:xfrm>
        </p:spPr>
        <p:txBody>
          <a:bodyPr>
            <a:noAutofit/>
          </a:bodyPr>
          <a:lstStyle/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/>
              <a:t>Возможность работать во время звонка с делами, контактами, сделками и счетами, связанными с этим </a:t>
            </a:r>
            <a:r>
              <a:rPr lang="ru-RU" sz="1600" dirty="0" smtClean="0"/>
              <a:t>номером </a:t>
            </a:r>
            <a:endParaRPr lang="ru-RU" sz="1600" dirty="0"/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/>
              <a:t>Звонок будет зафиксирован в виде дела в С</a:t>
            </a:r>
            <a:r>
              <a:rPr lang="en-US" sz="1600" dirty="0"/>
              <a:t>RM</a:t>
            </a:r>
            <a:endParaRPr lang="ru-RU" sz="1600" dirty="0"/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/>
              <a:t>Приоритет вызова: на контакт, потом на </a:t>
            </a:r>
            <a:r>
              <a:rPr lang="ru-RU" sz="1600" dirty="0" err="1"/>
              <a:t>лид</a:t>
            </a:r>
            <a:r>
              <a:rPr lang="ru-RU" sz="1600" dirty="0"/>
              <a:t>, потом на </a:t>
            </a:r>
            <a:r>
              <a:rPr lang="ru-RU" sz="1600" dirty="0" smtClean="0"/>
              <a:t>компанию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 cstate="print"/>
          <a:srcRect l="2996" t="5636" r="6906" b="4554"/>
          <a:stretch/>
        </p:blipFill>
        <p:spPr>
          <a:xfrm>
            <a:off x="1763688" y="3859238"/>
            <a:ext cx="5184576" cy="2996139"/>
          </a:xfrm>
          <a:prstGeom prst="roundRect">
            <a:avLst>
              <a:gd name="adj" fmla="val 1608"/>
            </a:avLst>
          </a:prstGeom>
          <a:ln>
            <a:noFill/>
          </a:ln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106737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0399" y="332656"/>
            <a:ext cx="4731153" cy="754645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>
            <a:defPPr>
              <a:defRPr lang="ru-RU"/>
            </a:defPPr>
            <a:lvl1pPr algn="ctr" defTabSz="913425">
              <a:lnSpc>
                <a:spcPct val="150000"/>
              </a:lnSpc>
              <a:buClr>
                <a:prstClr val="white"/>
              </a:buClr>
              <a:defRPr sz="4267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</a:rPr>
              <a:t>CRM+</a:t>
            </a:r>
            <a:r>
              <a:rPr lang="ru-RU" sz="3200" b="1" dirty="0">
                <a:solidFill>
                  <a:schemeClr val="bg1"/>
                </a:solidFill>
              </a:rPr>
              <a:t>Телефония</a:t>
            </a: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4682624" y="1634899"/>
            <a:ext cx="3849816" cy="1921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 smtClean="0"/>
              <a:t>Запись разговора с клиентом будет приложена к делу </a:t>
            </a:r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 smtClean="0"/>
              <a:t>Дело можно сразу прокомментировать (добавить отчет) </a:t>
            </a:r>
          </a:p>
          <a:p>
            <a:pPr marL="285155" indent="-285155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/>
              <a:buChar char="•"/>
            </a:pPr>
            <a:r>
              <a:rPr lang="ru-RU" sz="1600" dirty="0" smtClean="0"/>
              <a:t>Новый номер можно тут же добавить в </a:t>
            </a:r>
            <a:r>
              <a:rPr lang="en-US" sz="1600" dirty="0" smtClean="0"/>
              <a:t>CRM</a:t>
            </a:r>
            <a:r>
              <a:rPr lang="ru-RU" sz="1600" dirty="0" smtClean="0"/>
              <a:t> как контакт или </a:t>
            </a:r>
            <a:r>
              <a:rPr lang="ru-RU" sz="1600" dirty="0" err="1" smtClean="0"/>
              <a:t>лид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3487013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" y="879442"/>
            <a:ext cx="4283969" cy="2016224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683568" y="575776"/>
            <a:ext cx="3744416" cy="2563983"/>
          </a:xfrm>
          <a:prstGeom prst="rect">
            <a:avLst/>
          </a:prstGeom>
        </p:spPr>
        <p:txBody>
          <a:bodyPr vert="horz" lIns="91282" tIns="45641" rIns="91282" bIns="45641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Возможности телефонии</a:t>
            </a:r>
          </a:p>
        </p:txBody>
      </p: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1904" y="621762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217" y="3760609"/>
            <a:ext cx="38897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П</a:t>
            </a: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ереадресация вызова между сотрудниками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компании 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Возможен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одновременный звонок на всех свободных сотрудников в </a:t>
            </a: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очереди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Нотификации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о пропущенных звонках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Автоматическая запись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телефонных </a:t>
            </a: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разговоров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Оценка </a:t>
            </a: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разговора</a:t>
            </a: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9427" y="476672"/>
            <a:ext cx="4138225" cy="28860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16014" y="3717032"/>
            <a:ext cx="424030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История и </a:t>
            </a: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подробная статистика всех звонков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Источник звонка определяется по номеру телефона, можно оценить эффективность каналов </a:t>
            </a:r>
            <a:r>
              <a:rPr lang="ru-RU" sz="1600" dirty="0" smtClean="0">
                <a:latin typeface="Calibri" charset="0"/>
                <a:ea typeface="Calibri" charset="0"/>
                <a:cs typeface="Calibri" charset="0"/>
              </a:rPr>
              <a:t>рекламы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r>
              <a:rPr lang="ru-RU" sz="1600" dirty="0">
                <a:latin typeface="Calibri" charset="0"/>
                <a:ea typeface="Calibri" charset="0"/>
                <a:cs typeface="Calibri" charset="0"/>
              </a:rPr>
              <a:t>Для всех сотрудников есть внутренние номера (от 1 до 9999)</a:t>
            </a:r>
          </a:p>
          <a:p>
            <a:pPr marL="171450" indent="-171450" fontAlgn="base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charset="0"/>
              <a:buChar char="•"/>
            </a:pPr>
            <a:endParaRPr lang="ru-RU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3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11" descr="Depositphotos_2019499_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75" t="37715" r="13125" b="25249"/>
          <a:stretch/>
        </p:blipFill>
        <p:spPr>
          <a:xfrm>
            <a:off x="1" y="16"/>
            <a:ext cx="9144000" cy="68580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2405" y="2564904"/>
            <a:ext cx="5919191" cy="1169551"/>
          </a:xfrm>
          <a:prstGeom prst="rect">
            <a:avLst/>
          </a:prstGeom>
          <a:noFill/>
          <a:ln w="12700">
            <a:noFill/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solidFill>
                  <a:srgbClr val="FFFFFF"/>
                </a:solidFill>
                <a:latin typeface="+mj-lt"/>
                <a:cs typeface="Arial"/>
              </a:rPr>
              <a:t>АВТОМАТИЗАЦИЯ </a:t>
            </a:r>
          </a:p>
          <a:p>
            <a:pPr algn="ctr"/>
            <a:r>
              <a:rPr lang="ru-RU" sz="3500" b="1" dirty="0" smtClean="0">
                <a:solidFill>
                  <a:srgbClr val="FFFFFF"/>
                </a:solidFill>
                <a:latin typeface="+mj-lt"/>
                <a:cs typeface="Arial"/>
              </a:rPr>
              <a:t>БИЗНЕС-ПРОЦЕССОВ</a:t>
            </a:r>
            <a:endParaRPr lang="ru-RU" sz="3500" b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051" name="Picture 3" descr="C:\Users\filippov\Desktop\Untitled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2953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096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6" t="2250" b="10848"/>
          <a:stretch/>
        </p:blipFill>
        <p:spPr bwMode="auto">
          <a:xfrm>
            <a:off x="323528" y="548680"/>
            <a:ext cx="8699708" cy="604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100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297604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742" y="3500300"/>
            <a:ext cx="5044510" cy="3369733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53579" y="435281"/>
            <a:ext cx="6636838" cy="617455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chemeClr val="bg1"/>
                </a:solidFill>
                <a:latin typeface="Calibri"/>
                <a:cs typeface="Calibri"/>
                <a:sym typeface="Wingdings"/>
              </a:rPr>
              <a:t>Как обычно происходит </a:t>
            </a:r>
            <a:endParaRPr lang="en-US" sz="3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4274" y="1676513"/>
            <a:ext cx="835544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Ежедневно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сотрудники занимаются не только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основной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работой, но и сталкиваются с необходимостью оформления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документов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, оплаты счетов,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заявлений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Х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ождение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по кабинетам, поиск нужных людей, прочие неэффективные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действия</a:t>
            </a:r>
          </a:p>
          <a:p>
            <a:pPr>
              <a:spcBef>
                <a:spcPts val="120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Вы считали,  сколько времени сотрудников и ваших денег уходит на все это?</a:t>
            </a:r>
          </a:p>
          <a:p>
            <a:pPr>
              <a:spcBef>
                <a:spcPts val="1200"/>
              </a:spcBef>
            </a:pP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libri"/>
                <a:cs typeface="Calibri"/>
              </a:rPr>
              <a:t>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79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410595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56953" y="445647"/>
            <a:ext cx="8430089" cy="838200"/>
          </a:xfrm>
          <a:prstGeom prst="rect">
            <a:avLst/>
          </a:prstGeom>
          <a:noFill/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</a:rPr>
              <a:t>Автоматизация рабочих процессов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5037" y="1975909"/>
            <a:ext cx="3382867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Готовые </a:t>
            </a:r>
            <a:r>
              <a:rPr lang="ru-RU" sz="1600" dirty="0">
                <a:solidFill>
                  <a:prstClr val="black"/>
                </a:solidFill>
              </a:rPr>
              <a:t>бизнес-процессы</a:t>
            </a:r>
          </a:p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Запуск </a:t>
            </a:r>
            <a:r>
              <a:rPr lang="ru-RU" sz="1600" dirty="0" smtClean="0">
                <a:solidFill>
                  <a:prstClr val="black"/>
                </a:solidFill>
              </a:rPr>
              <a:t>и утверждение прямо из </a:t>
            </a:r>
            <a:r>
              <a:rPr lang="ru-RU" sz="1600" dirty="0">
                <a:solidFill>
                  <a:prstClr val="black"/>
                </a:solidFill>
              </a:rPr>
              <a:t>«Живой ленты»</a:t>
            </a:r>
          </a:p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Визуальное представление каждого шага</a:t>
            </a:r>
          </a:p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Делегирование </a:t>
            </a:r>
            <a:r>
              <a:rPr lang="ru-RU" sz="1600" dirty="0">
                <a:solidFill>
                  <a:prstClr val="black"/>
                </a:solidFill>
              </a:rPr>
              <a:t>заданий</a:t>
            </a:r>
          </a:p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Делегирование прав управления</a:t>
            </a:r>
          </a:p>
          <a:p>
            <a:pPr marL="342900" indent="-342900">
              <a:spcAft>
                <a:spcPts val="600"/>
              </a:spcAft>
              <a:buClr>
                <a:srgbClr val="5DCCF6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Гибкая настройка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6287" y="4993106"/>
            <a:ext cx="83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нужно тратить время на «бумажки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», помнить всю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цепочку действий процесса, контролировать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передачу задачи от одного сотрудника другому </a:t>
            </a: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— за вас 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это сделает Битрикс24.</a:t>
            </a:r>
            <a:endParaRPr 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C:\Users\filippov\Desktop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12"/>
          <a:stretch/>
        </p:blipFill>
        <p:spPr bwMode="auto">
          <a:xfrm>
            <a:off x="4210294" y="1989080"/>
            <a:ext cx="4933706" cy="238216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333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410595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999906"/>
            <a:ext cx="3816424" cy="2237534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ru-RU" sz="1600" dirty="0">
              <a:solidFill>
                <a:prstClr val="black"/>
              </a:solidFill>
            </a:endParaRP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счета на оплату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выдача наличных/отчет/возврат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исходящие </a:t>
            </a:r>
            <a:r>
              <a:rPr lang="ru-RU" sz="1600" dirty="0">
                <a:solidFill>
                  <a:prstClr val="black"/>
                </a:solidFill>
              </a:rPr>
              <a:t>документы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заявление на отпуск </a:t>
            </a:r>
          </a:p>
          <a:p>
            <a:pPr marL="800088" lvl="1" indent="-342900">
              <a:spcBef>
                <a:spcPts val="600"/>
              </a:spcBef>
              <a:spcAft>
                <a:spcPts val="600"/>
              </a:spcAft>
              <a:buClr>
                <a:srgbClr val="5DCCF6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</a:rPr>
              <a:t>заявление на командировку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56953" y="465553"/>
            <a:ext cx="8430089" cy="83820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chemeClr val="bg1"/>
                </a:solidFill>
              </a:rPr>
              <a:t>Пять предустановленных бизнес-процессов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100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6071" y="2060849"/>
            <a:ext cx="4907927" cy="240306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865" y="4977120"/>
            <a:ext cx="793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 можете самостоятельно создавать и настраивать процессы любой сложности, или находить готовые в </a:t>
            </a:r>
            <a:r>
              <a:rPr lang="ru-RU" sz="1600" b="1" dirty="0" err="1" smtClean="0"/>
              <a:t>Маркетплейс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xmlns="" val="16567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3"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51149" y="0"/>
            <a:ext cx="9209785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692696"/>
            <a:ext cx="4896544" cy="1569660"/>
          </a:xfrm>
          <a:prstGeom prst="rect">
            <a:avLst/>
          </a:prstGeom>
          <a:effectLst>
            <a:glow rad="279400">
              <a:srgbClr val="FFFF00"/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Станьте современной клиентоориентированной компанией.</a:t>
            </a:r>
          </a:p>
        </p:txBody>
      </p:sp>
      <p:pic>
        <p:nvPicPr>
          <p:cNvPr id="9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021288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2193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-1" y="133255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08" y="4686522"/>
            <a:ext cx="8293156" cy="113989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337" y="32667"/>
            <a:ext cx="9111513" cy="754645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Старт</a:t>
            </a:r>
            <a:r>
              <a:rPr lang="en-US" sz="32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CRM</a:t>
            </a:r>
            <a:endParaRPr lang="ru-RU" sz="32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39552" y="1484784"/>
            <a:ext cx="8153400" cy="2975131"/>
            <a:chOff x="304800" y="895350"/>
            <a:chExt cx="8632590" cy="3149985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304800" y="895351"/>
              <a:ext cx="2794818" cy="3129782"/>
              <a:chOff x="457200" y="895351"/>
              <a:chExt cx="2794818" cy="3129782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618744" y="981456"/>
                <a:ext cx="2320907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latin typeface="+mj-lt"/>
                  </a:rPr>
                  <a:t>Контроль коммуникаций 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28472" y="1832752"/>
                <a:ext cx="1651729" cy="1808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+mj-lt"/>
                  </a:rPr>
                  <a:t>Телефон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+mj-lt"/>
                  </a:rPr>
                  <a:t>E-mail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+mj-lt"/>
                  </a:rPr>
                  <a:t>Онлайн-чат на сайте 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 err="1">
                    <a:latin typeface="+mj-lt"/>
                  </a:rPr>
                  <a:t>Вконтакте</a:t>
                </a:r>
                <a:endParaRPr lang="ru-RU" sz="1050" b="0" dirty="0">
                  <a:latin typeface="+mj-lt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+mj-lt"/>
                  </a:rPr>
                  <a:t>Facebook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+mj-lt"/>
                  </a:rPr>
                  <a:t>Viber</a:t>
                </a:r>
                <a:endParaRPr lang="ru-RU" sz="1050" b="0" dirty="0">
                  <a:latin typeface="+mj-lt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+mj-lt"/>
                  </a:rPr>
                  <a:t>Telegram</a:t>
                </a:r>
                <a:endParaRPr lang="ru-RU" sz="1050" b="0" dirty="0">
                  <a:latin typeface="+mj-lt"/>
                </a:endParaRP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en-US" sz="1050" b="0" dirty="0">
                    <a:latin typeface="+mj-lt"/>
                  </a:rPr>
                  <a:t>Instagram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+mj-lt"/>
                  </a:rPr>
                  <a:t>Битрикс24.Нетворк </a:t>
                </a:r>
              </a:p>
              <a:p>
                <a:pPr marL="171450" indent="-171450">
                  <a:buClr>
                    <a:srgbClr val="66CCFF"/>
                  </a:buClr>
                  <a:buFont typeface="Arial" charset="0"/>
                  <a:buChar char="•"/>
                </a:pPr>
                <a:r>
                  <a:rPr lang="ru-RU" sz="1050" b="0" dirty="0">
                    <a:latin typeface="+mj-lt"/>
                  </a:rPr>
                  <a:t>и другие</a:t>
                </a:r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457200" y="895351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30C5F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618744" y="1348085"/>
                <a:ext cx="1482008" cy="2769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100" b="1" dirty="0" smtClean="0">
                    <a:latin typeface="+mj-lt"/>
                  </a:rPr>
                  <a:t>учет </a:t>
                </a:r>
                <a:r>
                  <a:rPr lang="ru-RU" sz="1100" b="1" dirty="0">
                    <a:latin typeface="+mj-lt"/>
                  </a:rPr>
                  <a:t>всех входящих</a:t>
                </a: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2689037" y="3446840"/>
                <a:ext cx="562981" cy="578293"/>
                <a:chOff x="6681111" y="81610"/>
                <a:chExt cx="562981" cy="578293"/>
              </a:xfrm>
            </p:grpSpPr>
            <p:sp>
              <p:nvSpPr>
                <p:cNvPr id="19" name="Овал 18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66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3" name="Группа 32"/>
            <p:cNvGrpSpPr/>
            <p:nvPr/>
          </p:nvGrpSpPr>
          <p:grpSpPr>
            <a:xfrm>
              <a:off x="3275817" y="895350"/>
              <a:ext cx="2743672" cy="3149985"/>
              <a:chOff x="3428217" y="895350"/>
              <a:chExt cx="2743672" cy="314998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3514344" y="971550"/>
                <a:ext cx="1950100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latin typeface="+mj-lt"/>
                  </a:rPr>
                  <a:t>Поиск возможностей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565574" y="1832752"/>
                <a:ext cx="2328962" cy="1637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171450" indent="-171450">
                  <a:buClr>
                    <a:srgbClr val="66CCFF"/>
                  </a:buClr>
                  <a:buFont typeface="Arial" charset="0"/>
                  <a:buChar char="•"/>
                  <a:defRPr sz="1100" b="0">
                    <a:latin typeface="Calibri Обычный" charset="0"/>
                  </a:defRPr>
                </a:lvl1pPr>
              </a:lstStyle>
              <a:p>
                <a:r>
                  <a:rPr lang="ru-RU" sz="1050" dirty="0">
                    <a:latin typeface="+mj-lt"/>
                  </a:rPr>
                  <a:t>Обработать каждый </a:t>
                </a:r>
                <a:r>
                  <a:rPr lang="ru-RU" sz="1050" dirty="0" err="1">
                    <a:latin typeface="+mj-lt"/>
                  </a:rPr>
                  <a:t>лид</a:t>
                </a:r>
                <a:endParaRPr lang="ru-RU" sz="1050" dirty="0">
                  <a:latin typeface="+mj-lt"/>
                </a:endParaRPr>
              </a:p>
              <a:p>
                <a:r>
                  <a:rPr lang="ru-RU" sz="1050" dirty="0">
                    <a:latin typeface="+mj-lt"/>
                  </a:rPr>
                  <a:t>Классифицировать </a:t>
                </a:r>
              </a:p>
              <a:p>
                <a:r>
                  <a:rPr lang="ru-RU" sz="1050" dirty="0">
                    <a:latin typeface="+mj-lt"/>
                  </a:rPr>
                  <a:t>Построить дисциплину по обработке</a:t>
                </a:r>
              </a:p>
              <a:p>
                <a:r>
                  <a:rPr lang="ru-RU" sz="1050" dirty="0">
                    <a:latin typeface="+mj-lt"/>
                  </a:rPr>
                  <a:t>Автоматизировать обработку </a:t>
                </a:r>
              </a:p>
              <a:p>
                <a:endParaRPr lang="ru-RU" sz="105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ru-RU" sz="1050" b="1" dirty="0">
                    <a:latin typeface="+mj-lt"/>
                  </a:rPr>
                  <a:t>Цель: </a:t>
                </a:r>
                <a:r>
                  <a:rPr lang="ru-RU" sz="1050" dirty="0">
                    <a:latin typeface="+mj-lt"/>
                  </a:rPr>
                  <a:t>Сделать из </a:t>
                </a:r>
                <a:r>
                  <a:rPr lang="ru-RU" sz="1050" dirty="0" err="1">
                    <a:latin typeface="+mj-lt"/>
                  </a:rPr>
                  <a:t>лида</a:t>
                </a:r>
                <a:r>
                  <a:rPr lang="ru-RU" sz="1050" dirty="0">
                    <a:latin typeface="+mj-lt"/>
                  </a:rPr>
                  <a:t> сделку или откинуть возможность. Не оставлять «очередей»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3428217" y="895350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5BFF8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3535466" y="1241045"/>
                <a:ext cx="2354932" cy="456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b="1" dirty="0">
                    <a:latin typeface="+mj-lt"/>
                  </a:rPr>
                  <a:t>найти и использовать любую возможность заработать</a:t>
                </a:r>
              </a:p>
            </p:txBody>
          </p:sp>
          <p:grpSp>
            <p:nvGrpSpPr>
              <p:cNvPr id="21" name="Группа 20"/>
              <p:cNvGrpSpPr/>
              <p:nvPr/>
            </p:nvGrpSpPr>
            <p:grpSpPr>
              <a:xfrm>
                <a:off x="5608908" y="3467042"/>
                <a:ext cx="562981" cy="578293"/>
                <a:chOff x="6681111" y="81610"/>
                <a:chExt cx="562981" cy="578293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5BFF8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2</a:t>
                  </a:r>
                </a:p>
              </p:txBody>
            </p:sp>
          </p:grpSp>
        </p:grpSp>
        <p:grpSp>
          <p:nvGrpSpPr>
            <p:cNvPr id="34" name="Группа 33"/>
            <p:cNvGrpSpPr/>
            <p:nvPr/>
          </p:nvGrpSpPr>
          <p:grpSpPr>
            <a:xfrm>
              <a:off x="6190796" y="895350"/>
              <a:ext cx="2746594" cy="3136527"/>
              <a:chOff x="6343196" y="895350"/>
              <a:chExt cx="2746594" cy="3136527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423690" y="958785"/>
                <a:ext cx="964018" cy="3258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400" b="1" dirty="0">
                    <a:latin typeface="+mj-lt"/>
                  </a:rPr>
                  <a:t>Продажи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477550" y="1809750"/>
                <a:ext cx="2437850" cy="1955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171450" indent="-171450">
                  <a:buClr>
                    <a:srgbClr val="66CCFF"/>
                  </a:buClr>
                  <a:buFont typeface="Arial" charset="0"/>
                  <a:buChar char="•"/>
                  <a:defRPr sz="1100" b="0">
                    <a:latin typeface="Calibri Обычный" charset="0"/>
                  </a:defRPr>
                </a:lvl1pPr>
              </a:lstStyle>
              <a:p>
                <a:r>
                  <a:rPr lang="ru-RU" sz="1050" dirty="0">
                    <a:latin typeface="+mj-lt"/>
                  </a:rPr>
                  <a:t>Довести каждую сделку  до конца</a:t>
                </a:r>
              </a:p>
              <a:p>
                <a:r>
                  <a:rPr lang="ru-RU" sz="1050" dirty="0">
                    <a:latin typeface="+mj-lt"/>
                  </a:rPr>
                  <a:t>Заработать </a:t>
                </a:r>
              </a:p>
              <a:p>
                <a:r>
                  <a:rPr lang="ru-RU" sz="1050" dirty="0">
                    <a:latin typeface="+mj-lt"/>
                  </a:rPr>
                  <a:t>Построить процесс продаж</a:t>
                </a:r>
              </a:p>
              <a:p>
                <a:r>
                  <a:rPr lang="ru-RU" sz="1050" dirty="0">
                    <a:latin typeface="+mj-lt"/>
                  </a:rPr>
                  <a:t>Автоматизировать продажи </a:t>
                </a:r>
              </a:p>
              <a:p>
                <a:r>
                  <a:rPr lang="ru-RU" sz="1050" dirty="0">
                    <a:latin typeface="+mj-lt"/>
                  </a:rPr>
                  <a:t>Построить процесс повторных продаж</a:t>
                </a:r>
              </a:p>
              <a:p>
                <a:r>
                  <a:rPr lang="ru-RU" sz="1050" dirty="0">
                    <a:latin typeface="+mj-lt"/>
                  </a:rPr>
                  <a:t>Автоматизировать повторные продажи </a:t>
                </a:r>
              </a:p>
              <a:p>
                <a:pPr marL="0" indent="0">
                  <a:buNone/>
                </a:pPr>
                <a:endParaRPr lang="ru-RU" sz="900" b="1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ru-RU" sz="1050" b="1" dirty="0">
                    <a:latin typeface="+mj-lt"/>
                  </a:rPr>
                  <a:t>Цель: </a:t>
                </a:r>
                <a:r>
                  <a:rPr lang="ru-RU" sz="1050" dirty="0">
                    <a:latin typeface="+mj-lt"/>
                  </a:rPr>
                  <a:t>увеличить продажи в компании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6343196" y="895350"/>
                <a:ext cx="2572204" cy="2971801"/>
              </a:xfrm>
              <a:prstGeom prst="rect">
                <a:avLst/>
              </a:prstGeom>
              <a:noFill/>
              <a:ln w="12700">
                <a:solidFill>
                  <a:srgbClr val="FF538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100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6423690" y="1202052"/>
                <a:ext cx="2354932" cy="456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100" b="1" dirty="0">
                    <a:latin typeface="+mj-lt"/>
                  </a:rPr>
                  <a:t>автоматизировать продажи и повторные продажи</a:t>
                </a:r>
              </a:p>
            </p:txBody>
          </p:sp>
          <p:grpSp>
            <p:nvGrpSpPr>
              <p:cNvPr id="24" name="Группа 23"/>
              <p:cNvGrpSpPr/>
              <p:nvPr/>
            </p:nvGrpSpPr>
            <p:grpSpPr>
              <a:xfrm>
                <a:off x="8526809" y="3453584"/>
                <a:ext cx="562981" cy="578293"/>
                <a:chOff x="6681111" y="81610"/>
                <a:chExt cx="562981" cy="578293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6681111" y="96922"/>
                  <a:ext cx="562981" cy="562981"/>
                </a:xfrm>
                <a:prstGeom prst="ellipse">
                  <a:avLst/>
                </a:prstGeom>
                <a:solidFill>
                  <a:srgbClr val="FF53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050" b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781800" y="81610"/>
                  <a:ext cx="389001" cy="5539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800" b="0" dirty="0">
                      <a:solidFill>
                        <a:schemeClr val="bg1"/>
                      </a:solidFill>
                      <a:latin typeface="Calibri" charset="0"/>
                      <a:ea typeface="Calibri" charset="0"/>
                      <a:cs typeface="Calibri" charset="0"/>
                    </a:rPr>
                    <a:t>3</a:t>
                  </a:r>
                </a:p>
              </p:txBody>
            </p:sp>
          </p:grpSp>
        </p:grpSp>
      </p:grpSp>
      <p:sp>
        <p:nvSpPr>
          <p:cNvPr id="60" name="Прямоугольник 59"/>
          <p:cNvSpPr/>
          <p:nvPr/>
        </p:nvSpPr>
        <p:spPr>
          <a:xfrm>
            <a:off x="0" y="6823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00000"/>
              <a:defRPr sz="1800"/>
            </a:pPr>
            <a:r>
              <a:rPr lang="ru-RU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Конверсия от входящего </a:t>
            </a:r>
            <a:r>
              <a:rPr lang="ru-RU" sz="1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лида</a:t>
            </a:r>
            <a:r>
              <a:rPr lang="ru-RU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до продажи</a:t>
            </a:r>
          </a:p>
        </p:txBody>
      </p:sp>
      <p:pic>
        <p:nvPicPr>
          <p:cNvPr id="3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32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" y="404664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5484" y="404664"/>
            <a:ext cx="5868144" cy="83094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Обработка </a:t>
            </a:r>
            <a:r>
              <a:rPr lang="ru-RU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лидов</a:t>
            </a: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и сделок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115616" y="1590025"/>
            <a:ext cx="6808358" cy="4386878"/>
            <a:chOff x="1102729" y="927277"/>
            <a:chExt cx="4806462" cy="3096982"/>
          </a:xfrm>
        </p:grpSpPr>
        <p:pic>
          <p:nvPicPr>
            <p:cNvPr id="4" name="Изображение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3000" y="971550"/>
              <a:ext cx="4738056" cy="3027091"/>
            </a:xfrm>
            <a:prstGeom prst="rect">
              <a:avLst/>
            </a:prstGeom>
          </p:spPr>
        </p:pic>
        <p:sp>
          <p:nvSpPr>
            <p:cNvPr id="9" name="Прямоугольник 8"/>
            <p:cNvSpPr/>
            <p:nvPr/>
          </p:nvSpPr>
          <p:spPr>
            <a:xfrm>
              <a:off x="1102729" y="927277"/>
              <a:ext cx="4806462" cy="3096982"/>
            </a:xfrm>
            <a:prstGeom prst="rect">
              <a:avLst/>
            </a:prstGeom>
            <a:noFill/>
            <a:ln w="12700">
              <a:solidFill>
                <a:srgbClr val="30C5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</p:grpSp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701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404664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29877" y="314722"/>
            <a:ext cx="1884242" cy="83094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Канбан</a:t>
            </a:r>
            <a:endParaRPr lang="ru-RU" sz="32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462" y="960920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100000"/>
              <a:defRPr sz="1800"/>
            </a:pPr>
            <a:r>
              <a:rPr lang="ru-RU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Простой способ классифицировать </a:t>
            </a:r>
            <a:r>
              <a:rPr lang="ru-RU" sz="18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ru-RU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и сделки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1876144"/>
            <a:ext cx="4104456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Классическое «</a:t>
            </a: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канбан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» представление элементов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CRM </a:t>
            </a:r>
            <a:r>
              <a:rPr lang="mr-IN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–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везде, где есть статусы: </a:t>
            </a: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, сделки, коммерческие предложения, счета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drag and drop 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перемещение элементов между статусами</a:t>
            </a: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Суммарная статистика по статусу  (например, сумма по сделкам в одном статусе)</a:t>
            </a:r>
            <a:endParaRPr 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Канбан</a:t>
            </a: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становится одним из вариантов представления элементов в </a:t>
            </a:r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CRM 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spcBef>
                <a:spcPts val="600"/>
              </a:spcBef>
              <a:buClr>
                <a:srgbClr val="30C5F8"/>
              </a:buClr>
              <a:buSzPct val="110000"/>
              <a:buFont typeface="Arial" charset="0"/>
              <a:buChar char="•"/>
            </a:pPr>
            <a:r>
              <a:rPr lang="ru-RU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Доступен во всех тарифах</a:t>
            </a: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9826"/>
          <a:stretch/>
        </p:blipFill>
        <p:spPr>
          <a:xfrm>
            <a:off x="4711640" y="1905941"/>
            <a:ext cx="4432360" cy="3648133"/>
          </a:xfrm>
          <a:prstGeom prst="rect">
            <a:avLst/>
          </a:prstGeom>
          <a:ln>
            <a:noFill/>
          </a:ln>
        </p:spPr>
      </p:pic>
      <p:pic>
        <p:nvPicPr>
          <p:cNvPr id="11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74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334481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45938" y="357154"/>
            <a:ext cx="5652120" cy="83094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Роботы </a:t>
            </a:r>
            <a:r>
              <a:rPr lang="en-U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для сотрудника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334720"/>
            <a:ext cx="46805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Calibri" charset="0"/>
                <a:ea typeface="Calibri" charset="0"/>
                <a:cs typeface="Calibri" charset="0"/>
              </a:rPr>
              <a:t>Запланировать </a:t>
            </a: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звонок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Запланировать встречу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Поставить задачу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Закрыть дело или все дела сразу </a:t>
            </a:r>
            <a:endParaRPr lang="en-US" sz="1600" b="0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Уведомления: в мессенджер, в чат, в Живую ленту и другие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Создать сделку (повторные продажи)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Создать </a:t>
            </a:r>
            <a:r>
              <a:rPr lang="ru-RU" sz="1600" b="0" dirty="0" err="1">
                <a:latin typeface="Calibri" charset="0"/>
                <a:ea typeface="Calibri" charset="0"/>
                <a:cs typeface="Calibri" charset="0"/>
              </a:rPr>
              <a:t>лид</a:t>
            </a:r>
            <a:endParaRPr lang="ru-RU" sz="1600" b="0" dirty="0">
              <a:latin typeface="Calibri" charset="0"/>
              <a:ea typeface="Calibri" charset="0"/>
              <a:cs typeface="Calibri" charset="0"/>
            </a:endParaRP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Изменить поле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Сменить ответственного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Создать на основании </a:t>
            </a:r>
          </a:p>
          <a:p>
            <a: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>
                <a:latin typeface="Calibri" charset="0"/>
                <a:ea typeface="Calibri" charset="0"/>
                <a:cs typeface="Calibri" charset="0"/>
              </a:rPr>
              <a:t>Проконтролировать (если не сделано вовремя, уведомить директора)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2" cstate="print"/>
          <a:srcRect l="26287" t="20815" r="26424" b="53511"/>
          <a:stretch/>
        </p:blipFill>
        <p:spPr>
          <a:xfrm>
            <a:off x="4860032" y="2334720"/>
            <a:ext cx="4283966" cy="3115611"/>
          </a:xfrm>
          <a:prstGeom prst="rect">
            <a:avLst/>
          </a:prstGeom>
          <a:noFill/>
          <a:ln w="25400" cmpd="sng">
            <a:noFill/>
          </a:ln>
        </p:spPr>
      </p:pic>
      <p:pic>
        <p:nvPicPr>
          <p:cNvPr id="7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1560" y="1654977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Запланировать 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дело (инструкция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сотруднику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ru-RU" sz="1600" b="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49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620688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05878" y="625973"/>
            <a:ext cx="6732240" cy="83094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Роботы </a:t>
            </a:r>
            <a:r>
              <a:rPr lang="en-US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CRM </a:t>
            </a: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для связи с клиентом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601199"/>
            <a:ext cx="3384376" cy="22929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spcBef>
                <a:spcPts val="600"/>
              </a:spcBef>
              <a:spcAft>
                <a:spcPts val="0"/>
              </a:spcAft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ru-RU" sz="1600" dirty="0">
                <a:latin typeface="+mj-lt"/>
              </a:rPr>
              <a:t>Отправить письмо</a:t>
            </a:r>
          </a:p>
          <a:p>
            <a:r>
              <a:rPr lang="ru-RU" sz="1600" dirty="0">
                <a:latin typeface="+mj-lt"/>
              </a:rPr>
              <a:t>Написать в чат </a:t>
            </a:r>
            <a:r>
              <a:rPr lang="en-US" sz="1600" dirty="0">
                <a:latin typeface="+mj-lt"/>
              </a:rPr>
              <a:t>(Facebook</a:t>
            </a:r>
            <a:r>
              <a:rPr lang="ru-RU" sz="1600" dirty="0">
                <a:latin typeface="+mj-lt"/>
              </a:rPr>
              <a:t>, </a:t>
            </a:r>
            <a:r>
              <a:rPr lang="ru-RU" sz="1600" dirty="0" err="1">
                <a:latin typeface="+mj-lt"/>
              </a:rPr>
              <a:t>Вконтакте</a:t>
            </a:r>
            <a:r>
              <a:rPr lang="ru-RU" sz="1600" dirty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Viber</a:t>
            </a:r>
            <a:r>
              <a:rPr lang="ru-RU" sz="1600" dirty="0">
                <a:latin typeface="+mj-lt"/>
              </a:rPr>
              <a:t>, </a:t>
            </a:r>
            <a:r>
              <a:rPr lang="en-US" sz="1600" dirty="0">
                <a:latin typeface="+mj-lt"/>
              </a:rPr>
              <a:t>Telegram, </a:t>
            </a:r>
            <a:r>
              <a:rPr lang="ru-RU" sz="1600" dirty="0" err="1">
                <a:latin typeface="+mj-lt"/>
              </a:rPr>
              <a:t>Нетворк</a:t>
            </a:r>
            <a:r>
              <a:rPr lang="ru-RU" sz="1600" dirty="0">
                <a:latin typeface="+mj-lt"/>
              </a:rPr>
              <a:t> и другие каналы в Открытых линиях)</a:t>
            </a:r>
          </a:p>
          <a:p>
            <a:r>
              <a:rPr lang="ru-RU" sz="1600" dirty="0">
                <a:latin typeface="+mj-lt"/>
              </a:rPr>
              <a:t>Сделать автоматический звонок роботом </a:t>
            </a:r>
          </a:p>
          <a:p>
            <a:r>
              <a:rPr lang="ru-RU" sz="1600" dirty="0">
                <a:latin typeface="+mj-lt"/>
              </a:rPr>
              <a:t>Отправить </a:t>
            </a:r>
            <a:r>
              <a:rPr lang="en-US" sz="1600" dirty="0" err="1">
                <a:latin typeface="+mj-lt"/>
              </a:rPr>
              <a:t>sms</a:t>
            </a:r>
            <a:endParaRPr lang="ru-RU" sz="1600" dirty="0">
              <a:latin typeface="+mj-lt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 cstate="print"/>
          <a:srcRect l="26060" t="21913" r="26125" b="57702"/>
          <a:stretch/>
        </p:blipFill>
        <p:spPr>
          <a:xfrm>
            <a:off x="4263163" y="2470504"/>
            <a:ext cx="4880835" cy="2787340"/>
          </a:xfrm>
          <a:prstGeom prst="rect">
            <a:avLst/>
          </a:prstGeom>
          <a:ln w="25400" cmpd="sng">
            <a:noFill/>
          </a:ln>
        </p:spPr>
      </p:pic>
      <p:pic>
        <p:nvPicPr>
          <p:cNvPr id="9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751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" y="368844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03815" y="229414"/>
            <a:ext cx="3779912" cy="90019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Триггеры </a:t>
            </a:r>
            <a:r>
              <a:rPr lang="en-US" sz="35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CRM</a:t>
            </a:r>
            <a:endParaRPr lang="ru-RU" sz="35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737" y="2125062"/>
            <a:ext cx="3307201" cy="35394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171450" indent="-171450">
              <a:buClr>
                <a:srgbClr val="30C5F8"/>
              </a:buClr>
              <a:buFont typeface="Arial" charset="0"/>
              <a:buChar char="•"/>
              <a:defRPr b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Входящее письмо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Входящий звонок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b="1" dirty="0"/>
              <a:t>Заполнение </a:t>
            </a:r>
            <a:r>
              <a:rPr lang="en-US" sz="1600" b="1" dirty="0"/>
              <a:t>CRM</a:t>
            </a:r>
            <a:r>
              <a:rPr lang="ru-RU" sz="1600" b="1" dirty="0"/>
              <a:t>-формы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Оплата счета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 err="1"/>
              <a:t>Webhook</a:t>
            </a:r>
            <a:r>
              <a:rPr lang="ru-RU" sz="1600" dirty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Переход по ссылке в письме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Создана сделка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Сообщение в онлайн-чат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/>
              <a:t>Заход на сайт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4000" y="931893"/>
            <a:ext cx="609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Автоматизируйте реакцию на действие клиента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 cstate="print"/>
          <a:srcRect b="22487"/>
          <a:stretch/>
        </p:blipFill>
        <p:spPr>
          <a:xfrm>
            <a:off x="4785159" y="2186998"/>
            <a:ext cx="3770841" cy="3415558"/>
          </a:xfrm>
          <a:prstGeom prst="rect">
            <a:avLst/>
          </a:prstGeom>
          <a:ln w="25400">
            <a:solidFill>
              <a:srgbClr val="30C5F8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6509" y="3429001"/>
            <a:ext cx="3389606" cy="1410031"/>
          </a:xfrm>
          <a:prstGeom prst="rect">
            <a:avLst/>
          </a:prstGeom>
        </p:spPr>
      </p:pic>
      <p:pic>
        <p:nvPicPr>
          <p:cNvPr id="12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398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" y="295215"/>
            <a:ext cx="9143999" cy="713224"/>
          </a:xfrm>
          <a:prstGeom prst="rect">
            <a:avLst/>
          </a:prstGeom>
          <a:solidFill>
            <a:schemeClr val="bg1"/>
          </a:solidFill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Что такое Битрикс24?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012674" y="949246"/>
            <a:ext cx="7447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0"/>
              </a:spcBef>
              <a:buClr>
                <a:srgbClr val="33CCFF"/>
              </a:buClr>
            </a:pPr>
            <a:r>
              <a:rPr lang="ru-RU" b="0" dirty="0" smtClean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Calibri Light"/>
              </a:rPr>
              <a:t>полный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Calibri Light"/>
              </a:rPr>
              <a:t>комплект 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Calibri Light"/>
              </a:rPr>
              <a:t>инструментов для </a:t>
            </a:r>
            <a:r>
              <a:rPr lang="ru-RU" b="0" dirty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Calibri Light"/>
              </a:rPr>
              <a:t>организации работы </a:t>
            </a:r>
            <a:r>
              <a:rPr lang="ru-RU" b="0" dirty="0" smtClean="0">
                <a:solidFill>
                  <a:schemeClr val="bg1">
                    <a:lumMod val="50000"/>
                  </a:schemeClr>
                </a:solidFill>
                <a:latin typeface="Calibri "/>
                <a:ea typeface="Calibri"/>
                <a:cs typeface="Calibri Light"/>
              </a:rPr>
              <a:t>компании</a:t>
            </a:r>
            <a:endParaRPr lang="ru-RU" b="0" dirty="0">
              <a:solidFill>
                <a:schemeClr val="bg1">
                  <a:lumMod val="50000"/>
                </a:schemeClr>
              </a:solidFill>
              <a:latin typeface="Calibri "/>
              <a:ea typeface="Calibri"/>
              <a:cs typeface="Calibri Ligh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379982" y="1662470"/>
            <a:ext cx="6504386" cy="4649748"/>
            <a:chOff x="1523999" y="1859127"/>
            <a:chExt cx="6095999" cy="4287296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523999" y="1859127"/>
              <a:ext cx="6095999" cy="4287296"/>
              <a:chOff x="1523999" y="1831695"/>
              <a:chExt cx="6095999" cy="4287296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523999" y="1831695"/>
                <a:ext cx="6095999" cy="4287296"/>
              </a:xfrm>
              <a:prstGeom prst="rect">
                <a:avLst/>
              </a:prstGeom>
            </p:spPr>
          </p:pic>
          <p:sp>
            <p:nvSpPr>
              <p:cNvPr id="4" name="Овал 3"/>
              <p:cNvSpPr/>
              <p:nvPr/>
            </p:nvSpPr>
            <p:spPr bwMode="auto">
              <a:xfrm>
                <a:off x="3124200" y="2558872"/>
                <a:ext cx="2667000" cy="2698928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13" name="Изображение 30"/>
            <p:cNvPicPr>
              <a:picLocks noChangeAspect="1"/>
            </p:cNvPicPr>
            <p:nvPr/>
          </p:nvPicPr>
          <p:blipFill>
            <a:blip r:embed="rId4" cstate="print">
              <a:alphaModFix amt="8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03299" y="3777410"/>
              <a:ext cx="1927722" cy="352412"/>
            </a:xfrm>
            <a:prstGeom prst="rect">
              <a:avLst/>
            </a:prstGeom>
          </p:spPr>
        </p:pic>
      </p:grpSp>
      <p:pic>
        <p:nvPicPr>
          <p:cNvPr id="10" name="Picture 2" descr="C:\Users\filippov\Desktop\Untitled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199" y="624532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93389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347864" y="1880017"/>
            <a:ext cx="5616624" cy="4119252"/>
            <a:chOff x="3581400" y="1098597"/>
            <a:chExt cx="4697043" cy="3444828"/>
          </a:xfrm>
        </p:grpSpPr>
        <p:pic>
          <p:nvPicPr>
            <p:cNvPr id="7" name="Рисунок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21359"/>
            <a:stretch/>
          </p:blipFill>
          <p:spPr>
            <a:xfrm>
              <a:off x="3581400" y="1098597"/>
              <a:ext cx="4697043" cy="3444828"/>
            </a:xfrm>
            <a:prstGeom prst="rect">
              <a:avLst/>
            </a:prstGeom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190" t="6555" r="12500" b="9175"/>
            <a:stretch/>
          </p:blipFill>
          <p:spPr>
            <a:xfrm>
              <a:off x="5050970" y="1681755"/>
              <a:ext cx="2492830" cy="2490195"/>
            </a:xfrm>
            <a:prstGeom prst="ellipse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-1" y="657022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65918" y="526778"/>
            <a:ext cx="6012160" cy="830948"/>
          </a:xfrm>
          <a:prstGeom prst="rect">
            <a:avLst/>
          </a:prstGeom>
          <a:noFill/>
        </p:spPr>
        <p:txBody>
          <a:bodyPr wrap="square" lIns="91392" tIns="45696" rIns="91392" bIns="45696">
            <a:spAutoFit/>
          </a:bodyPr>
          <a:lstStyle/>
          <a:p>
            <a:pPr algn="ctr" defTabSz="685086">
              <a:lnSpc>
                <a:spcPct val="150000"/>
              </a:lnSpc>
              <a:buClr>
                <a:prstClr val="white"/>
              </a:buClr>
            </a:pPr>
            <a:r>
              <a:rPr lang="ru-RU" sz="32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Автоматизация продаж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224246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  <a:defRPr sz="1800"/>
            </a:pPr>
            <a:r>
              <a:rPr lang="ru-RU" sz="1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Точность. Скорость. Контроль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396989"/>
            <a:ext cx="467309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Снижайте влияние человеческого фактора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Автоматизируйте стандартные действия  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Контролируйте весь процесс продаж</a:t>
            </a:r>
          </a:p>
          <a:p>
            <a:pPr marL="171450" indent="-171450">
              <a:spcBef>
                <a:spcPts val="600"/>
              </a:spcBef>
              <a:buClr>
                <a:srgbClr val="30C5F8"/>
              </a:buClr>
              <a:buFont typeface="Arial" charset="0"/>
              <a:buChar char="•"/>
            </a:pPr>
            <a:r>
              <a:rPr lang="ru-RU" sz="1600" b="0" dirty="0" smtClean="0">
                <a:solidFill>
                  <a:srgbClr val="353535"/>
                </a:solidFill>
                <a:latin typeface="Calibri" charset="0"/>
                <a:ea typeface="Calibri" charset="0"/>
                <a:cs typeface="Calibri" charset="0"/>
              </a:rPr>
              <a:t>Быстро вводите в работу новых сотрудников</a:t>
            </a:r>
            <a:endParaRPr lang="ru-RU" sz="1600" b="0" dirty="0">
              <a:solidFill>
                <a:srgbClr val="35353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5399" y="4544232"/>
            <a:ext cx="4059044" cy="1195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84028" y="4634369"/>
            <a:ext cx="3652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latin typeface="Calibri" charset="0"/>
                <a:ea typeface="Calibri" charset="0"/>
                <a:cs typeface="Calibri" charset="0"/>
              </a:rPr>
              <a:t>Продавайте </a:t>
            </a:r>
            <a:r>
              <a:rPr lang="ru-RU" sz="3000" b="1" dirty="0" smtClean="0">
                <a:latin typeface="Calibri" charset="0"/>
                <a:ea typeface="Calibri" charset="0"/>
                <a:cs typeface="Calibri" charset="0"/>
              </a:rPr>
              <a:t>больше,</a:t>
            </a:r>
          </a:p>
          <a:p>
            <a:r>
              <a:rPr lang="ru-RU" sz="3000" b="1" dirty="0" smtClean="0">
                <a:latin typeface="Calibri" charset="0"/>
                <a:ea typeface="Calibri" charset="0"/>
                <a:cs typeface="Calibri" charset="0"/>
              </a:rPr>
              <a:t>работайте </a:t>
            </a:r>
            <a:r>
              <a:rPr lang="ru-RU" sz="3000" b="1" dirty="0">
                <a:latin typeface="Calibri" charset="0"/>
                <a:ea typeface="Calibri" charset="0"/>
                <a:cs typeface="Calibri" charset="0"/>
              </a:rPr>
              <a:t>меньше</a:t>
            </a:r>
          </a:p>
        </p:txBody>
      </p:sp>
      <p:pic>
        <p:nvPicPr>
          <p:cNvPr id="15" name="Picture 2" descr="C:\Users\filippov\Desktop\Untitled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5099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087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" y="368495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418" y="476507"/>
            <a:ext cx="6877595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500" b="1" dirty="0" smtClean="0">
                <a:solidFill>
                  <a:schemeClr val="bg1"/>
                </a:solidFill>
              </a:rPr>
              <a:t>Стоимость тарифов </a:t>
            </a:r>
            <a:r>
              <a:rPr lang="ru-RU" sz="3500" b="1" dirty="0" err="1" smtClean="0">
                <a:solidFill>
                  <a:schemeClr val="bg1"/>
                </a:solidFill>
              </a:rPr>
              <a:t>битрикс</a:t>
            </a:r>
            <a:r>
              <a:rPr lang="ru-RU" sz="3500" b="1" dirty="0" smtClean="0">
                <a:solidFill>
                  <a:schemeClr val="bg1"/>
                </a:solidFill>
              </a:rPr>
              <a:t> 24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7423" t="19757" r="21306" b="28155"/>
          <a:stretch/>
        </p:blipFill>
        <p:spPr>
          <a:xfrm>
            <a:off x="323528" y="2060848"/>
            <a:ext cx="8583376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17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368495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5576" y="548680"/>
            <a:ext cx="7740862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>
                <a:solidFill>
                  <a:schemeClr val="bg1"/>
                </a:solidFill>
              </a:rPr>
              <a:t>Внедрение корпоративного портала</a:t>
            </a:r>
            <a:endParaRPr lang="ru-RU" sz="35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11340" t="19319" r="12116" b="16001"/>
          <a:stretch/>
        </p:blipFill>
        <p:spPr>
          <a:xfrm>
            <a:off x="106611" y="2060848"/>
            <a:ext cx="9001893" cy="427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07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133600"/>
            <a:ext cx="9144000" cy="985838"/>
          </a:xfrm>
          <a:prstGeom prst="rect">
            <a:avLst/>
          </a:prstGeom>
          <a:solidFill>
            <a:srgbClr val="AA0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4570" y="2208549"/>
            <a:ext cx="55748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4400" b="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Спасибо </a:t>
            </a:r>
            <a:r>
              <a:rPr lang="ru-RU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за внимание!</a:t>
            </a:r>
            <a:r>
              <a:rPr lang="en-US" sz="44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</a:t>
            </a:r>
            <a:endParaRPr lang="ru-RU" sz="4400" b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784558" y="3680787"/>
            <a:ext cx="557488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ТИМУР ХАМЗИН</a:t>
            </a:r>
          </a:p>
          <a:p>
            <a:pPr algn="ctr" eaLnBrk="1" hangingPunct="1"/>
            <a:r>
              <a:rPr lang="ru-RU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Менеджер проектов </a:t>
            </a:r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INTEC</a:t>
            </a:r>
            <a:endParaRPr lang="ru-RU" sz="2400" b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797696" y="5197364"/>
            <a:ext cx="5574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1" hangingPunct="1"/>
            <a:r>
              <a:rPr lang="en-US" sz="24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rPr>
              <a:t>hamzin@intecweb.ru</a:t>
            </a:r>
            <a:endParaRPr lang="ru-RU" sz="2400" b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3281" y="715738"/>
            <a:ext cx="2777435" cy="69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688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48 % компаний считают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CRM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важным инструментом </a:t>
            </a:r>
            <a:r>
              <a:rPr lang="ru-RU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битрикс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24</a:t>
            </a: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42 % считают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CRM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основным инструментом для себя и для работы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" y="188640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schemeClr val="bg1"/>
                </a:solidFill>
              </a:rPr>
              <a:t>НЕМНОГО ЦИФР: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4"/>
          <p:cNvGrpSpPr/>
          <p:nvPr/>
        </p:nvGrpSpPr>
        <p:grpSpPr>
          <a:xfrm>
            <a:off x="827584" y="2420888"/>
            <a:ext cx="612064" cy="1082770"/>
            <a:chOff x="478587" y="1777360"/>
            <a:chExt cx="612064" cy="1048408"/>
          </a:xfrm>
          <a:solidFill>
            <a:schemeClr val="accent3">
              <a:lumMod val="75000"/>
            </a:schemeClr>
          </a:solidFill>
        </p:grpSpPr>
        <p:sp>
          <p:nvSpPr>
            <p:cNvPr id="14" name="Forma libre 51"/>
            <p:cNvSpPr/>
            <p:nvPr/>
          </p:nvSpPr>
          <p:spPr>
            <a:xfrm>
              <a:off x="615971" y="2330170"/>
              <a:ext cx="324232" cy="253290"/>
            </a:xfrm>
            <a:custGeom>
              <a:avLst/>
              <a:gdLst>
                <a:gd name="connsiteX0" fmla="*/ 0 w 324232"/>
                <a:gd name="connsiteY0" fmla="*/ 0 h 253290"/>
                <a:gd name="connsiteX1" fmla="*/ 50834 w 324232"/>
                <a:gd name="connsiteY1" fmla="*/ 27591 h 253290"/>
                <a:gd name="connsiteX2" fmla="*/ 169832 w 324232"/>
                <a:gd name="connsiteY2" fmla="*/ 51616 h 253290"/>
                <a:gd name="connsiteX3" fmla="*/ 170468 w 324232"/>
                <a:gd name="connsiteY3" fmla="*/ 51617 h 253290"/>
                <a:gd name="connsiteX4" fmla="*/ 289466 w 324232"/>
                <a:gd name="connsiteY4" fmla="*/ 27592 h 253290"/>
                <a:gd name="connsiteX5" fmla="*/ 324232 w 324232"/>
                <a:gd name="connsiteY5" fmla="*/ 8722 h 253290"/>
                <a:gd name="connsiteX6" fmla="*/ 315001 w 324232"/>
                <a:gd name="connsiteY6" fmla="*/ 19003 h 253290"/>
                <a:gd name="connsiteX7" fmla="*/ 299199 w 324232"/>
                <a:gd name="connsiteY7" fmla="*/ 49445 h 253290"/>
                <a:gd name="connsiteX8" fmla="*/ 295116 w 324232"/>
                <a:gd name="connsiteY8" fmla="*/ 72582 h 253290"/>
                <a:gd name="connsiteX9" fmla="*/ 295116 w 324232"/>
                <a:gd name="connsiteY9" fmla="*/ 253290 h 253290"/>
                <a:gd name="connsiteX10" fmla="*/ 37063 w 324232"/>
                <a:gd name="connsiteY10" fmla="*/ 253290 h 253290"/>
                <a:gd name="connsiteX11" fmla="*/ 37063 w 324232"/>
                <a:gd name="connsiteY11" fmla="*/ 73239 h 253290"/>
                <a:gd name="connsiteX12" fmla="*/ 32864 w 324232"/>
                <a:gd name="connsiteY12" fmla="*/ 49445 h 253290"/>
                <a:gd name="connsiteX13" fmla="*/ 17062 w 324232"/>
                <a:gd name="connsiteY13" fmla="*/ 19003 h 2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232" h="253290">
                  <a:moveTo>
                    <a:pt x="0" y="0"/>
                  </a:moveTo>
                  <a:lnTo>
                    <a:pt x="50834" y="27591"/>
                  </a:lnTo>
                  <a:cubicBezTo>
                    <a:pt x="87410" y="43062"/>
                    <a:pt x="127622" y="51616"/>
                    <a:pt x="169832" y="51616"/>
                  </a:cubicBezTo>
                  <a:lnTo>
                    <a:pt x="170468" y="51617"/>
                  </a:lnTo>
                  <a:cubicBezTo>
                    <a:pt x="212678" y="51617"/>
                    <a:pt x="252891" y="43063"/>
                    <a:pt x="289466" y="27592"/>
                  </a:cubicBezTo>
                  <a:lnTo>
                    <a:pt x="324232" y="8722"/>
                  </a:lnTo>
                  <a:lnTo>
                    <a:pt x="315001" y="19003"/>
                  </a:lnTo>
                  <a:cubicBezTo>
                    <a:pt x="308515" y="28361"/>
                    <a:pt x="303179" y="38576"/>
                    <a:pt x="299199" y="49445"/>
                  </a:cubicBezTo>
                  <a:lnTo>
                    <a:pt x="295116" y="72582"/>
                  </a:lnTo>
                  <a:lnTo>
                    <a:pt x="295116" y="253290"/>
                  </a:lnTo>
                  <a:lnTo>
                    <a:pt x="37063" y="253290"/>
                  </a:lnTo>
                  <a:lnTo>
                    <a:pt x="37063" y="73239"/>
                  </a:lnTo>
                  <a:lnTo>
                    <a:pt x="32864" y="49445"/>
                  </a:lnTo>
                  <a:cubicBezTo>
                    <a:pt x="28884" y="38576"/>
                    <a:pt x="23549" y="28361"/>
                    <a:pt x="17062" y="19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15" name="Rectángulo redondeado 6"/>
            <p:cNvSpPr/>
            <p:nvPr/>
          </p:nvSpPr>
          <p:spPr>
            <a:xfrm>
              <a:off x="653484" y="2408870"/>
              <a:ext cx="257174" cy="4168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16" name="Rectángulo redondeado 55"/>
            <p:cNvSpPr/>
            <p:nvPr/>
          </p:nvSpPr>
          <p:spPr>
            <a:xfrm>
              <a:off x="478587" y="1777360"/>
              <a:ext cx="612064" cy="61142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</p:grpSp>
      <p:grpSp>
        <p:nvGrpSpPr>
          <p:cNvPr id="5" name="Agrupar 8"/>
          <p:cNvGrpSpPr/>
          <p:nvPr/>
        </p:nvGrpSpPr>
        <p:grpSpPr>
          <a:xfrm>
            <a:off x="4817851" y="2420888"/>
            <a:ext cx="612064" cy="1082770"/>
            <a:chOff x="3325483" y="1777360"/>
            <a:chExt cx="612064" cy="1048408"/>
          </a:xfrm>
          <a:solidFill>
            <a:schemeClr val="accent6">
              <a:lumMod val="75000"/>
            </a:schemeClr>
          </a:solidFill>
        </p:grpSpPr>
        <p:sp>
          <p:nvSpPr>
            <p:cNvPr id="11" name="Forma libre 71"/>
            <p:cNvSpPr/>
            <p:nvPr/>
          </p:nvSpPr>
          <p:spPr>
            <a:xfrm>
              <a:off x="3462867" y="2330170"/>
              <a:ext cx="324232" cy="253290"/>
            </a:xfrm>
            <a:custGeom>
              <a:avLst/>
              <a:gdLst>
                <a:gd name="connsiteX0" fmla="*/ 0 w 324232"/>
                <a:gd name="connsiteY0" fmla="*/ 0 h 253290"/>
                <a:gd name="connsiteX1" fmla="*/ 50834 w 324232"/>
                <a:gd name="connsiteY1" fmla="*/ 27591 h 253290"/>
                <a:gd name="connsiteX2" fmla="*/ 169832 w 324232"/>
                <a:gd name="connsiteY2" fmla="*/ 51616 h 253290"/>
                <a:gd name="connsiteX3" fmla="*/ 170468 w 324232"/>
                <a:gd name="connsiteY3" fmla="*/ 51617 h 253290"/>
                <a:gd name="connsiteX4" fmla="*/ 289466 w 324232"/>
                <a:gd name="connsiteY4" fmla="*/ 27592 h 253290"/>
                <a:gd name="connsiteX5" fmla="*/ 324232 w 324232"/>
                <a:gd name="connsiteY5" fmla="*/ 8722 h 253290"/>
                <a:gd name="connsiteX6" fmla="*/ 315001 w 324232"/>
                <a:gd name="connsiteY6" fmla="*/ 19003 h 253290"/>
                <a:gd name="connsiteX7" fmla="*/ 299199 w 324232"/>
                <a:gd name="connsiteY7" fmla="*/ 49445 h 253290"/>
                <a:gd name="connsiteX8" fmla="*/ 295116 w 324232"/>
                <a:gd name="connsiteY8" fmla="*/ 72582 h 253290"/>
                <a:gd name="connsiteX9" fmla="*/ 295116 w 324232"/>
                <a:gd name="connsiteY9" fmla="*/ 253290 h 253290"/>
                <a:gd name="connsiteX10" fmla="*/ 37063 w 324232"/>
                <a:gd name="connsiteY10" fmla="*/ 253290 h 253290"/>
                <a:gd name="connsiteX11" fmla="*/ 37063 w 324232"/>
                <a:gd name="connsiteY11" fmla="*/ 73239 h 253290"/>
                <a:gd name="connsiteX12" fmla="*/ 32864 w 324232"/>
                <a:gd name="connsiteY12" fmla="*/ 49445 h 253290"/>
                <a:gd name="connsiteX13" fmla="*/ 17062 w 324232"/>
                <a:gd name="connsiteY13" fmla="*/ 19003 h 2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232" h="253290">
                  <a:moveTo>
                    <a:pt x="0" y="0"/>
                  </a:moveTo>
                  <a:lnTo>
                    <a:pt x="50834" y="27591"/>
                  </a:lnTo>
                  <a:cubicBezTo>
                    <a:pt x="87410" y="43062"/>
                    <a:pt x="127622" y="51616"/>
                    <a:pt x="169832" y="51616"/>
                  </a:cubicBezTo>
                  <a:lnTo>
                    <a:pt x="170468" y="51617"/>
                  </a:lnTo>
                  <a:cubicBezTo>
                    <a:pt x="212678" y="51617"/>
                    <a:pt x="252891" y="43063"/>
                    <a:pt x="289466" y="27592"/>
                  </a:cubicBezTo>
                  <a:lnTo>
                    <a:pt x="324232" y="8722"/>
                  </a:lnTo>
                  <a:lnTo>
                    <a:pt x="315001" y="19003"/>
                  </a:lnTo>
                  <a:cubicBezTo>
                    <a:pt x="308515" y="28361"/>
                    <a:pt x="303179" y="38576"/>
                    <a:pt x="299199" y="49445"/>
                  </a:cubicBezTo>
                  <a:lnTo>
                    <a:pt x="295116" y="72582"/>
                  </a:lnTo>
                  <a:lnTo>
                    <a:pt x="295116" y="253290"/>
                  </a:lnTo>
                  <a:lnTo>
                    <a:pt x="37063" y="253290"/>
                  </a:lnTo>
                  <a:lnTo>
                    <a:pt x="37063" y="73239"/>
                  </a:lnTo>
                  <a:lnTo>
                    <a:pt x="32864" y="49445"/>
                  </a:lnTo>
                  <a:cubicBezTo>
                    <a:pt x="28884" y="38576"/>
                    <a:pt x="23549" y="28361"/>
                    <a:pt x="17062" y="19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12" name="Rectángulo redondeado 72"/>
            <p:cNvSpPr/>
            <p:nvPr/>
          </p:nvSpPr>
          <p:spPr>
            <a:xfrm>
              <a:off x="3500380" y="2408870"/>
              <a:ext cx="257174" cy="4168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13" name="Rectángulo redondeado 73"/>
            <p:cNvSpPr/>
            <p:nvPr/>
          </p:nvSpPr>
          <p:spPr>
            <a:xfrm>
              <a:off x="3325483" y="1777360"/>
              <a:ext cx="612064" cy="61142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</p:grpSp>
      <p:grpSp>
        <p:nvGrpSpPr>
          <p:cNvPr id="6" name="Agrupar 10"/>
          <p:cNvGrpSpPr/>
          <p:nvPr/>
        </p:nvGrpSpPr>
        <p:grpSpPr>
          <a:xfrm flipV="1">
            <a:off x="827584" y="4114971"/>
            <a:ext cx="612064" cy="1131376"/>
            <a:chOff x="6335661" y="1777360"/>
            <a:chExt cx="612064" cy="1048408"/>
          </a:xfrm>
          <a:solidFill>
            <a:srgbClr val="FFC000"/>
          </a:solidFill>
        </p:grpSpPr>
        <p:sp>
          <p:nvSpPr>
            <p:cNvPr id="8" name="Forma libre 103"/>
            <p:cNvSpPr/>
            <p:nvPr/>
          </p:nvSpPr>
          <p:spPr>
            <a:xfrm>
              <a:off x="6473045" y="2330170"/>
              <a:ext cx="324232" cy="253290"/>
            </a:xfrm>
            <a:custGeom>
              <a:avLst/>
              <a:gdLst>
                <a:gd name="connsiteX0" fmla="*/ 0 w 324232"/>
                <a:gd name="connsiteY0" fmla="*/ 0 h 253290"/>
                <a:gd name="connsiteX1" fmla="*/ 50834 w 324232"/>
                <a:gd name="connsiteY1" fmla="*/ 27591 h 253290"/>
                <a:gd name="connsiteX2" fmla="*/ 169832 w 324232"/>
                <a:gd name="connsiteY2" fmla="*/ 51616 h 253290"/>
                <a:gd name="connsiteX3" fmla="*/ 170468 w 324232"/>
                <a:gd name="connsiteY3" fmla="*/ 51617 h 253290"/>
                <a:gd name="connsiteX4" fmla="*/ 289466 w 324232"/>
                <a:gd name="connsiteY4" fmla="*/ 27592 h 253290"/>
                <a:gd name="connsiteX5" fmla="*/ 324232 w 324232"/>
                <a:gd name="connsiteY5" fmla="*/ 8722 h 253290"/>
                <a:gd name="connsiteX6" fmla="*/ 315001 w 324232"/>
                <a:gd name="connsiteY6" fmla="*/ 19003 h 253290"/>
                <a:gd name="connsiteX7" fmla="*/ 299199 w 324232"/>
                <a:gd name="connsiteY7" fmla="*/ 49445 h 253290"/>
                <a:gd name="connsiteX8" fmla="*/ 295116 w 324232"/>
                <a:gd name="connsiteY8" fmla="*/ 72582 h 253290"/>
                <a:gd name="connsiteX9" fmla="*/ 295116 w 324232"/>
                <a:gd name="connsiteY9" fmla="*/ 253290 h 253290"/>
                <a:gd name="connsiteX10" fmla="*/ 37063 w 324232"/>
                <a:gd name="connsiteY10" fmla="*/ 253290 h 253290"/>
                <a:gd name="connsiteX11" fmla="*/ 37063 w 324232"/>
                <a:gd name="connsiteY11" fmla="*/ 73239 h 253290"/>
                <a:gd name="connsiteX12" fmla="*/ 32864 w 324232"/>
                <a:gd name="connsiteY12" fmla="*/ 49445 h 253290"/>
                <a:gd name="connsiteX13" fmla="*/ 17062 w 324232"/>
                <a:gd name="connsiteY13" fmla="*/ 19003 h 2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232" h="253290">
                  <a:moveTo>
                    <a:pt x="0" y="0"/>
                  </a:moveTo>
                  <a:lnTo>
                    <a:pt x="50834" y="27591"/>
                  </a:lnTo>
                  <a:cubicBezTo>
                    <a:pt x="87410" y="43062"/>
                    <a:pt x="127622" y="51616"/>
                    <a:pt x="169832" y="51616"/>
                  </a:cubicBezTo>
                  <a:lnTo>
                    <a:pt x="170468" y="51617"/>
                  </a:lnTo>
                  <a:cubicBezTo>
                    <a:pt x="212678" y="51617"/>
                    <a:pt x="252891" y="43063"/>
                    <a:pt x="289466" y="27592"/>
                  </a:cubicBezTo>
                  <a:lnTo>
                    <a:pt x="324232" y="8722"/>
                  </a:lnTo>
                  <a:lnTo>
                    <a:pt x="315001" y="19003"/>
                  </a:lnTo>
                  <a:cubicBezTo>
                    <a:pt x="308515" y="28361"/>
                    <a:pt x="303179" y="38576"/>
                    <a:pt x="299199" y="49445"/>
                  </a:cubicBezTo>
                  <a:lnTo>
                    <a:pt x="295116" y="72582"/>
                  </a:lnTo>
                  <a:lnTo>
                    <a:pt x="295116" y="253290"/>
                  </a:lnTo>
                  <a:lnTo>
                    <a:pt x="37063" y="253290"/>
                  </a:lnTo>
                  <a:lnTo>
                    <a:pt x="37063" y="73239"/>
                  </a:lnTo>
                  <a:lnTo>
                    <a:pt x="32864" y="49445"/>
                  </a:lnTo>
                  <a:cubicBezTo>
                    <a:pt x="28884" y="38576"/>
                    <a:pt x="23549" y="28361"/>
                    <a:pt x="17062" y="19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9" name="Rectángulo redondeado 104"/>
            <p:cNvSpPr/>
            <p:nvPr/>
          </p:nvSpPr>
          <p:spPr>
            <a:xfrm>
              <a:off x="6510558" y="2408870"/>
              <a:ext cx="257174" cy="4168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10" name="Rectángulo redondeado 105"/>
            <p:cNvSpPr/>
            <p:nvPr/>
          </p:nvSpPr>
          <p:spPr>
            <a:xfrm>
              <a:off x="6335661" y="1777360"/>
              <a:ext cx="612064" cy="61142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</p:grpSp>
      <p:sp>
        <p:nvSpPr>
          <p:cNvPr id="7" name="Rectángulo redondeado 115"/>
          <p:cNvSpPr/>
          <p:nvPr/>
        </p:nvSpPr>
        <p:spPr>
          <a:xfrm rot="5400000">
            <a:off x="4397785" y="-301281"/>
            <a:ext cx="216026" cy="819540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grpSp>
        <p:nvGrpSpPr>
          <p:cNvPr id="21" name="Agrupar 4"/>
          <p:cNvGrpSpPr/>
          <p:nvPr/>
        </p:nvGrpSpPr>
        <p:grpSpPr>
          <a:xfrm flipV="1">
            <a:off x="4815274" y="4114971"/>
            <a:ext cx="612064" cy="1131376"/>
            <a:chOff x="478587" y="1777360"/>
            <a:chExt cx="612064" cy="1048408"/>
          </a:xfrm>
          <a:solidFill>
            <a:srgbClr val="C00000"/>
          </a:solidFill>
        </p:grpSpPr>
        <p:sp>
          <p:nvSpPr>
            <p:cNvPr id="22" name="Forma libre 51"/>
            <p:cNvSpPr/>
            <p:nvPr/>
          </p:nvSpPr>
          <p:spPr>
            <a:xfrm>
              <a:off x="615971" y="2330170"/>
              <a:ext cx="324232" cy="253290"/>
            </a:xfrm>
            <a:custGeom>
              <a:avLst/>
              <a:gdLst>
                <a:gd name="connsiteX0" fmla="*/ 0 w 324232"/>
                <a:gd name="connsiteY0" fmla="*/ 0 h 253290"/>
                <a:gd name="connsiteX1" fmla="*/ 50834 w 324232"/>
                <a:gd name="connsiteY1" fmla="*/ 27591 h 253290"/>
                <a:gd name="connsiteX2" fmla="*/ 169832 w 324232"/>
                <a:gd name="connsiteY2" fmla="*/ 51616 h 253290"/>
                <a:gd name="connsiteX3" fmla="*/ 170468 w 324232"/>
                <a:gd name="connsiteY3" fmla="*/ 51617 h 253290"/>
                <a:gd name="connsiteX4" fmla="*/ 289466 w 324232"/>
                <a:gd name="connsiteY4" fmla="*/ 27592 h 253290"/>
                <a:gd name="connsiteX5" fmla="*/ 324232 w 324232"/>
                <a:gd name="connsiteY5" fmla="*/ 8722 h 253290"/>
                <a:gd name="connsiteX6" fmla="*/ 315001 w 324232"/>
                <a:gd name="connsiteY6" fmla="*/ 19003 h 253290"/>
                <a:gd name="connsiteX7" fmla="*/ 299199 w 324232"/>
                <a:gd name="connsiteY7" fmla="*/ 49445 h 253290"/>
                <a:gd name="connsiteX8" fmla="*/ 295116 w 324232"/>
                <a:gd name="connsiteY8" fmla="*/ 72582 h 253290"/>
                <a:gd name="connsiteX9" fmla="*/ 295116 w 324232"/>
                <a:gd name="connsiteY9" fmla="*/ 253290 h 253290"/>
                <a:gd name="connsiteX10" fmla="*/ 37063 w 324232"/>
                <a:gd name="connsiteY10" fmla="*/ 253290 h 253290"/>
                <a:gd name="connsiteX11" fmla="*/ 37063 w 324232"/>
                <a:gd name="connsiteY11" fmla="*/ 73239 h 253290"/>
                <a:gd name="connsiteX12" fmla="*/ 32864 w 324232"/>
                <a:gd name="connsiteY12" fmla="*/ 49445 h 253290"/>
                <a:gd name="connsiteX13" fmla="*/ 17062 w 324232"/>
                <a:gd name="connsiteY13" fmla="*/ 19003 h 253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232" h="253290">
                  <a:moveTo>
                    <a:pt x="0" y="0"/>
                  </a:moveTo>
                  <a:lnTo>
                    <a:pt x="50834" y="27591"/>
                  </a:lnTo>
                  <a:cubicBezTo>
                    <a:pt x="87410" y="43062"/>
                    <a:pt x="127622" y="51616"/>
                    <a:pt x="169832" y="51616"/>
                  </a:cubicBezTo>
                  <a:lnTo>
                    <a:pt x="170468" y="51617"/>
                  </a:lnTo>
                  <a:cubicBezTo>
                    <a:pt x="212678" y="51617"/>
                    <a:pt x="252891" y="43063"/>
                    <a:pt x="289466" y="27592"/>
                  </a:cubicBezTo>
                  <a:lnTo>
                    <a:pt x="324232" y="8722"/>
                  </a:lnTo>
                  <a:lnTo>
                    <a:pt x="315001" y="19003"/>
                  </a:lnTo>
                  <a:cubicBezTo>
                    <a:pt x="308515" y="28361"/>
                    <a:pt x="303179" y="38576"/>
                    <a:pt x="299199" y="49445"/>
                  </a:cubicBezTo>
                  <a:lnTo>
                    <a:pt x="295116" y="72582"/>
                  </a:lnTo>
                  <a:lnTo>
                    <a:pt x="295116" y="253290"/>
                  </a:lnTo>
                  <a:lnTo>
                    <a:pt x="37063" y="253290"/>
                  </a:lnTo>
                  <a:lnTo>
                    <a:pt x="37063" y="73239"/>
                  </a:lnTo>
                  <a:lnTo>
                    <a:pt x="32864" y="49445"/>
                  </a:lnTo>
                  <a:cubicBezTo>
                    <a:pt x="28884" y="38576"/>
                    <a:pt x="23549" y="28361"/>
                    <a:pt x="17062" y="1900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23" name="Rectángulo redondeado 6"/>
            <p:cNvSpPr/>
            <p:nvPr/>
          </p:nvSpPr>
          <p:spPr>
            <a:xfrm>
              <a:off x="653484" y="2408870"/>
              <a:ext cx="257174" cy="4168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  <p:sp>
          <p:nvSpPr>
            <p:cNvPr id="24" name="Rectángulo redondeado 55"/>
            <p:cNvSpPr/>
            <p:nvPr/>
          </p:nvSpPr>
          <p:spPr>
            <a:xfrm>
              <a:off x="478587" y="1777360"/>
              <a:ext cx="612064" cy="61142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_tradnl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_tradnl"/>
            </a:p>
          </p:txBody>
        </p:sp>
      </p:grpSp>
      <p:sp>
        <p:nvSpPr>
          <p:cNvPr id="25" name="Объект 2"/>
          <p:cNvSpPr txBox="1">
            <a:spLocks/>
          </p:cNvSpPr>
          <p:nvPr/>
        </p:nvSpPr>
        <p:spPr>
          <a:xfrm>
            <a:off x="1563433" y="2487067"/>
            <a:ext cx="2455433" cy="71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родавцов никогда не делают второй звонок клиенту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5745387" y="2531167"/>
            <a:ext cx="2478702" cy="7484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родавцов останавливаются после второго контакта</a:t>
            </a:r>
          </a:p>
          <a:p>
            <a:pPr marL="0" indent="0">
              <a:buNone/>
            </a:pP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1598598" y="4298232"/>
            <a:ext cx="2932228" cy="942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И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з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всех продавцов делают три контакта с клиентом, а потом останавливаются</a:t>
            </a: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5745387" y="4317492"/>
            <a:ext cx="2478702" cy="7484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родавцов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делают больше трех контактов с клиентом</a:t>
            </a:r>
          </a:p>
        </p:txBody>
      </p:sp>
      <p:sp>
        <p:nvSpPr>
          <p:cNvPr id="31" name="Объект 2"/>
          <p:cNvSpPr txBox="1">
            <a:spLocks/>
          </p:cNvSpPr>
          <p:nvPr/>
        </p:nvSpPr>
        <p:spPr>
          <a:xfrm>
            <a:off x="826987" y="2529294"/>
            <a:ext cx="713055" cy="35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48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%</a:t>
            </a:r>
            <a:endParaRPr lang="ru-RU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Объект 2"/>
          <p:cNvSpPr txBox="1">
            <a:spLocks/>
          </p:cNvSpPr>
          <p:nvPr/>
        </p:nvSpPr>
        <p:spPr>
          <a:xfrm>
            <a:off x="4815274" y="2523338"/>
            <a:ext cx="713055" cy="35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25%</a:t>
            </a:r>
            <a:endParaRPr lang="ru-RU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Объект 2"/>
          <p:cNvSpPr txBox="1">
            <a:spLocks/>
          </p:cNvSpPr>
          <p:nvPr/>
        </p:nvSpPr>
        <p:spPr>
          <a:xfrm>
            <a:off x="826986" y="4694252"/>
            <a:ext cx="713055" cy="35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12%</a:t>
            </a:r>
            <a:endParaRPr lang="ru-RU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>
          <a:xfrm>
            <a:off x="4815273" y="4694252"/>
            <a:ext cx="713055" cy="359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10%</a:t>
            </a:r>
            <a:endParaRPr lang="ru-RU" sz="20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2267744" y="548680"/>
            <a:ext cx="454736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СТАТИСТИКА ПРОДАЖ. СУРОВАЯ ПРАВДА ЖИЗНИ</a:t>
            </a:r>
          </a:p>
          <a:p>
            <a:pPr marL="0" indent="0" algn="ctr">
              <a:buNone/>
            </a:pP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65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870" y="1922318"/>
            <a:ext cx="2566105" cy="6028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родаж </a:t>
            </a: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делаются после первого контакта</a:t>
            </a:r>
          </a:p>
          <a:p>
            <a:pPr marL="0" indent="0" algn="ctr">
              <a:buNone/>
            </a:pP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ángulo redondeado 115"/>
          <p:cNvSpPr/>
          <p:nvPr/>
        </p:nvSpPr>
        <p:spPr>
          <a:xfrm rot="5400000">
            <a:off x="4483109" y="-212562"/>
            <a:ext cx="216026" cy="819540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5" name="Rectángulo redondeado 6"/>
          <p:cNvSpPr/>
          <p:nvPr/>
        </p:nvSpPr>
        <p:spPr>
          <a:xfrm>
            <a:off x="1424266" y="3669859"/>
            <a:ext cx="257174" cy="43056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/>
          </a:p>
        </p:txBody>
      </p:sp>
      <p:sp>
        <p:nvSpPr>
          <p:cNvPr id="6" name="Rectángulo redondeado 55"/>
          <p:cNvSpPr/>
          <p:nvPr/>
        </p:nvSpPr>
        <p:spPr>
          <a:xfrm>
            <a:off x="1147231" y="2725631"/>
            <a:ext cx="811244" cy="83696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7" name="Rectángulo redondeado 6"/>
          <p:cNvSpPr/>
          <p:nvPr/>
        </p:nvSpPr>
        <p:spPr>
          <a:xfrm>
            <a:off x="2925209" y="3669859"/>
            <a:ext cx="257174" cy="43056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/>
          </a:p>
        </p:txBody>
      </p:sp>
      <p:sp>
        <p:nvSpPr>
          <p:cNvPr id="8" name="Rectángulo redondeado 55"/>
          <p:cNvSpPr/>
          <p:nvPr/>
        </p:nvSpPr>
        <p:spPr>
          <a:xfrm>
            <a:off x="2648174" y="4237799"/>
            <a:ext cx="811244" cy="836961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9" name="Rectángulo redondeado 6"/>
          <p:cNvSpPr/>
          <p:nvPr/>
        </p:nvSpPr>
        <p:spPr>
          <a:xfrm>
            <a:off x="4547885" y="3669859"/>
            <a:ext cx="257174" cy="43056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/>
          </a:p>
        </p:txBody>
      </p:sp>
      <p:sp>
        <p:nvSpPr>
          <p:cNvPr id="10" name="Rectángulo redondeado 55"/>
          <p:cNvSpPr/>
          <p:nvPr/>
        </p:nvSpPr>
        <p:spPr>
          <a:xfrm>
            <a:off x="4270850" y="2725631"/>
            <a:ext cx="811244" cy="836961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13" name="Rectángulo redondeado 6"/>
          <p:cNvSpPr/>
          <p:nvPr/>
        </p:nvSpPr>
        <p:spPr>
          <a:xfrm>
            <a:off x="6041974" y="3669859"/>
            <a:ext cx="257174" cy="43056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/>
          </a:p>
        </p:txBody>
      </p:sp>
      <p:sp>
        <p:nvSpPr>
          <p:cNvPr id="14" name="Rectángulo redondeado 55"/>
          <p:cNvSpPr/>
          <p:nvPr/>
        </p:nvSpPr>
        <p:spPr>
          <a:xfrm>
            <a:off x="5764939" y="4236353"/>
            <a:ext cx="811244" cy="83696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15" name="Rectángulo redondeado 6"/>
          <p:cNvSpPr/>
          <p:nvPr/>
        </p:nvSpPr>
        <p:spPr>
          <a:xfrm>
            <a:off x="7571955" y="3669859"/>
            <a:ext cx="257174" cy="430562"/>
          </a:xfrm>
          <a:prstGeom prst="roundRect">
            <a:avLst>
              <a:gd name="adj" fmla="val 5000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dirty="0"/>
          </a:p>
        </p:txBody>
      </p:sp>
      <p:sp>
        <p:nvSpPr>
          <p:cNvPr id="16" name="Rectángulo redondeado 55"/>
          <p:cNvSpPr/>
          <p:nvPr/>
        </p:nvSpPr>
        <p:spPr>
          <a:xfrm>
            <a:off x="7294920" y="2725631"/>
            <a:ext cx="811244" cy="8369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_tradnl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2224892" y="5160982"/>
            <a:ext cx="1657805" cy="121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родаж делаются после второго контакта</a:t>
            </a: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880813" y="2869647"/>
            <a:ext cx="1344079" cy="62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b="1" dirty="0" smtClean="0">
                <a:solidFill>
                  <a:schemeClr val="bg1"/>
                </a:solidFill>
              </a:rPr>
              <a:t>2%</a:t>
            </a: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2381756" y="4381815"/>
            <a:ext cx="1344079" cy="62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b="1" dirty="0">
                <a:solidFill>
                  <a:schemeClr val="bg1"/>
                </a:solidFill>
              </a:rPr>
              <a:t>3</a:t>
            </a:r>
            <a:r>
              <a:rPr lang="ru-RU" sz="3000" b="1" dirty="0" smtClean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4004432" y="2869647"/>
            <a:ext cx="1344079" cy="62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b="1" dirty="0" smtClean="0">
                <a:solidFill>
                  <a:schemeClr val="bg1"/>
                </a:solidFill>
              </a:rPr>
              <a:t>5%</a:t>
            </a:r>
          </a:p>
        </p:txBody>
      </p:sp>
      <p:sp>
        <p:nvSpPr>
          <p:cNvPr id="23" name="Объект 2"/>
          <p:cNvSpPr txBox="1">
            <a:spLocks/>
          </p:cNvSpPr>
          <p:nvPr/>
        </p:nvSpPr>
        <p:spPr>
          <a:xfrm>
            <a:off x="5498521" y="4380369"/>
            <a:ext cx="1344079" cy="62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b="1" dirty="0" smtClean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7030014" y="2869647"/>
            <a:ext cx="1344079" cy="62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b="1" dirty="0" smtClean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938761" y="5170002"/>
            <a:ext cx="2463597" cy="9213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родаж делаются начиная с пятого и заканчивая двенадцатым контактом с клиентом</a:t>
            </a:r>
          </a:p>
          <a:p>
            <a:pPr marL="0" indent="0" algn="ctr">
              <a:buNone/>
            </a:pP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3401261" y="1916832"/>
            <a:ext cx="2550419" cy="65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родаж делаются после третьего контакта</a:t>
            </a:r>
          </a:p>
          <a:p>
            <a:pPr marL="0" indent="0" algn="ctr">
              <a:buNone/>
            </a:pPr>
            <a:endParaRPr lang="ru-RU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6239696" y="1913233"/>
            <a:ext cx="2921692" cy="650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</a:t>
            </a:r>
            <a:r>
              <a:rPr lang="ru-RU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родаж делаются после четвертого контакта</a:t>
            </a:r>
          </a:p>
        </p:txBody>
      </p:sp>
      <p:sp>
        <p:nvSpPr>
          <p:cNvPr id="29" name="Объект 2"/>
          <p:cNvSpPr txBox="1">
            <a:spLocks/>
          </p:cNvSpPr>
          <p:nvPr/>
        </p:nvSpPr>
        <p:spPr>
          <a:xfrm>
            <a:off x="1721962" y="476672"/>
            <a:ext cx="529831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СТАТИСТИКА ПРОДАЖ. СУРОВАЯ ПРАВДА ЖИЗНИ</a:t>
            </a:r>
            <a:endParaRPr lang="ru-RU" sz="3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9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2" descr="PHA001057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80" t="6151" r="11707" b="9281"/>
          <a:stretch/>
        </p:blipFill>
        <p:spPr>
          <a:xfrm>
            <a:off x="-13734" y="0"/>
            <a:ext cx="9157733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3734" y="0"/>
            <a:ext cx="9157734" cy="6858000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filippov\Desktop\Untitled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76335"/>
            <a:ext cx="1676400" cy="32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03068" y="1844824"/>
            <a:ext cx="5724127" cy="2866249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Calibri"/>
                <a:cs typeface="Calibri"/>
              </a:rPr>
              <a:t>Максимальное количество клиентов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Calibri"/>
                <a:cs typeface="Calibri"/>
              </a:rPr>
              <a:t>Повышаем конверсию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670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39552" y="188640"/>
            <a:ext cx="8313238" cy="138382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Привлечение и удержание клиентов – важный элемент ведения бизнеса</a:t>
            </a:r>
            <a:endParaRPr lang="en-US" sz="3500" b="1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3142" y="62401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1868338"/>
            <a:ext cx="446449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Каждый потерянный клиент на любом цикле продаж 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– не просто упущенная прибыль, а деньги в карман вашим конкурентам.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Получайте высший бал на каждом шаге общения с клиентом, конвертируйте в прибыль.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CRM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Битрикс24 – инструмент, который заточен на предоставление лучшего сервиса вашим клиентам, и на увеличение продаж.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946406"/>
            <a:ext cx="3786849" cy="3786849"/>
          </a:xfrm>
          <a:prstGeom prst="rect">
            <a:avLst/>
          </a:prstGeom>
        </p:spPr>
      </p:pic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52984"/>
            <a:ext cx="179512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804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476672"/>
            <a:ext cx="9143999" cy="1008112"/>
          </a:xfrm>
          <a:prstGeom prst="rect">
            <a:avLst/>
          </a:prstGeom>
          <a:solidFill>
            <a:srgbClr val="9409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Картинки по запросу активные продаж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2173756"/>
            <a:ext cx="4355974" cy="343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395601" y="673179"/>
            <a:ext cx="6941870" cy="570168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chemeClr val="bg1"/>
                </a:solidFill>
                <a:latin typeface="Calibri"/>
                <a:cs typeface="Calibri"/>
              </a:rPr>
              <a:t>Инструмент повышения продаж</a:t>
            </a:r>
            <a:endParaRPr lang="en-US" sz="35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8" name="Picture 2" descr="C:\Users\filippov\Desktop\Untitled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165304"/>
            <a:ext cx="1676400" cy="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0"/>
          <p:cNvSpPr txBox="1">
            <a:spLocks/>
          </p:cNvSpPr>
          <p:nvPr/>
        </p:nvSpPr>
        <p:spPr>
          <a:xfrm>
            <a:off x="458330" y="2077039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rPr>
              <a:t>01</a:t>
            </a:r>
          </a:p>
        </p:txBody>
      </p:sp>
      <p:sp>
        <p:nvSpPr>
          <p:cNvPr id="11" name="Text Placeholder 20"/>
          <p:cNvSpPr txBox="1">
            <a:spLocks/>
          </p:cNvSpPr>
          <p:nvPr/>
        </p:nvSpPr>
        <p:spPr>
          <a:xfrm>
            <a:off x="424031" y="290577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2">
                    <a:lumMod val="60000"/>
                    <a:lumOff val="40000"/>
                  </a:schemeClr>
                </a:solidFill>
                <a:latin typeface="Raleway Light" charset="0"/>
                <a:ea typeface="Raleway Light" charset="0"/>
                <a:cs typeface="Raleway Light" charset="0"/>
              </a:rPr>
              <a:t>02</a:t>
            </a:r>
          </a:p>
        </p:txBody>
      </p:sp>
      <p:sp>
        <p:nvSpPr>
          <p:cNvPr id="12" name="Text Placeholder 20"/>
          <p:cNvSpPr txBox="1">
            <a:spLocks/>
          </p:cNvSpPr>
          <p:nvPr/>
        </p:nvSpPr>
        <p:spPr>
          <a:xfrm>
            <a:off x="424031" y="3705251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dirty="0">
                <a:solidFill>
                  <a:schemeClr val="accent3"/>
                </a:solidFill>
                <a:latin typeface="Raleway Light" charset="0"/>
                <a:ea typeface="Raleway Light" charset="0"/>
                <a:cs typeface="Raleway Light" charset="0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0896" y="2028143"/>
            <a:ext cx="3387129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Получайте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больше новых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клиентов</a:t>
            </a:r>
          </a:p>
          <a:p>
            <a:pPr fontAlgn="base">
              <a:buClr>
                <a:srgbClr val="00B0F0"/>
              </a:buClr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Clr>
                <a:srgbClr val="00B0F0"/>
              </a:buClr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Увеличивайте сумму среднего чека</a:t>
            </a:r>
          </a:p>
          <a:p>
            <a:pPr fontAlgn="base">
              <a:buClr>
                <a:srgbClr val="00B0F0"/>
              </a:buClr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Повышайте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повторные продажи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5600" y="4496883"/>
            <a:ext cx="411250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Снижайте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издержки на поиск и анализ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информации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Clr>
                <a:srgbClr val="00B0F0"/>
              </a:buClr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buClr>
                <a:srgbClr val="00B0F0"/>
              </a:buClr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Оценивайте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эффективность работы отдела продаж</a:t>
            </a:r>
          </a:p>
          <a:p>
            <a:pPr>
              <a:spcBef>
                <a:spcPts val="600"/>
              </a:spcBef>
              <a:buClr>
                <a:srgbClr val="00B0F0"/>
              </a:buClr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15" name="Text Placeholder 20"/>
          <p:cNvSpPr txBox="1">
            <a:spLocks/>
          </p:cNvSpPr>
          <p:nvPr/>
        </p:nvSpPr>
        <p:spPr>
          <a:xfrm>
            <a:off x="424031" y="4545779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aleway Light" charset="0"/>
                <a:ea typeface="Raleway Light" charset="0"/>
                <a:cs typeface="Raleway Light" charset="0"/>
              </a:rPr>
              <a:t>04</a:t>
            </a:r>
            <a:endParaRPr lang="en-US" sz="5000" dirty="0">
              <a:solidFill>
                <a:schemeClr val="accent6">
                  <a:lumMod val="60000"/>
                  <a:lumOff val="40000"/>
                </a:schemeClr>
              </a:solidFill>
              <a:latin typeface="Raleway Light" charset="0"/>
              <a:ea typeface="Raleway Light" charset="0"/>
              <a:cs typeface="Raleway Light" charset="0"/>
            </a:endParaRPr>
          </a:p>
        </p:txBody>
      </p:sp>
      <p:sp>
        <p:nvSpPr>
          <p:cNvPr id="17" name="Text Placeholder 20"/>
          <p:cNvSpPr txBox="1">
            <a:spLocks/>
          </p:cNvSpPr>
          <p:nvPr/>
        </p:nvSpPr>
        <p:spPr>
          <a:xfrm>
            <a:off x="389732" y="5374512"/>
            <a:ext cx="808892" cy="611427"/>
          </a:xfrm>
          <a:prstGeom prst="rect">
            <a:avLst/>
          </a:prstGeom>
          <a:noFill/>
        </p:spPr>
        <p:txBody>
          <a:bodyPr wrap="square" lIns="0" tIns="72000" rIns="0" bIns="7200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5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Raleway Light" charset="0"/>
                <a:ea typeface="Raleway Light" charset="0"/>
                <a:cs typeface="Raleway Light" charset="0"/>
              </a:rPr>
              <a:t>05</a:t>
            </a:r>
            <a:endParaRPr lang="en-US" sz="5000" dirty="0">
              <a:solidFill>
                <a:schemeClr val="accent4">
                  <a:lumMod val="60000"/>
                  <a:lumOff val="40000"/>
                </a:schemeClr>
              </a:solidFill>
              <a:latin typeface="Raleway Light" charset="0"/>
              <a:ea typeface="Raleway Light" charset="0"/>
              <a:cs typeface="Raleway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599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1039</Words>
  <Application>Microsoft Office PowerPoint</Application>
  <PresentationFormat>Экран (4:3)</PresentationFormat>
  <Paragraphs>237</Paragraphs>
  <Slides>33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Как подружить интернет-магазин с онлайн CRM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подружить интернет с онлайн CRM</dc:title>
  <dc:creator>Хамзин Тимур</dc:creator>
  <cp:lastModifiedBy>intec</cp:lastModifiedBy>
  <cp:revision>32</cp:revision>
  <dcterms:created xsi:type="dcterms:W3CDTF">2017-05-30T11:21:22Z</dcterms:created>
  <dcterms:modified xsi:type="dcterms:W3CDTF">2017-06-01T07:03:56Z</dcterms:modified>
</cp:coreProperties>
</file>